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embeddedFontLst>
    <p:embeddedFont>
      <p:font typeface="Montserrat" panose="020B060402020202020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43">
          <p15:clr>
            <a:srgbClr val="A4A3A4"/>
          </p15:clr>
        </p15:guide>
        <p15:guide id="2" pos="3840">
          <p15:clr>
            <a:srgbClr val="A4A3A4"/>
          </p15:clr>
        </p15:guide>
        <p15:guide id="3" pos="241">
          <p15:clr>
            <a:srgbClr val="9AA0A6"/>
          </p15:clr>
        </p15:guide>
        <p15:guide id="4" pos="7414">
          <p15:clr>
            <a:srgbClr val="9AA0A6"/>
          </p15:clr>
        </p15:guide>
        <p15:guide id="5" pos="3250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32"/>
      </p:cViewPr>
      <p:guideLst>
        <p:guide orient="horz" pos="2343"/>
        <p:guide pos="3840"/>
        <p:guide pos="241"/>
        <p:guide pos="7414"/>
        <p:guide pos="32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40057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" name="Google Shape;1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43438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ab32b15bf6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ab32b15bf6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290045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ab32b15bf6_3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ab32b15bf6_3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05589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ab32b15bf6_3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ab32b15bf6_3_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391140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f3965c12f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7f3965c12f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79562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g86a6fa9c6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" name="Google Shape;20;g86a6fa9c6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19985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86a6fa9c68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" name="Google Shape;26;g86a6fa9c68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794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ab32b15bf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" name="Google Shape;32;gab32b15bf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969272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ab32b15b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" name="Google Shape;38;gab32b15b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27910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ab32b15bf6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ab32b15bf6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495408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ab32b15bf6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gab32b15bf6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17897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ab32b15bf6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ab32b15bf6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4161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ab32b15bf6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ab32b15bf6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93516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773616" y="6293824"/>
            <a:ext cx="3155082" cy="28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a del titolo 1">
  <p:cSld name="TITLE_1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81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marL="914400" lvl="1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marL="1371600" lvl="2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marL="1828800" lvl="3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marL="2286000" lvl="4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marL="2743200" lvl="5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marL="3200400" lvl="6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marL="3657600" lvl="7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marL="4114800" lvl="8" indent="-34925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8033" y="26900"/>
            <a:ext cx="12411266" cy="7007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396" y="2815567"/>
            <a:ext cx="5245099" cy="142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DE9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/>
          <p:nvPr/>
        </p:nvSpPr>
        <p:spPr>
          <a:xfrm>
            <a:off x="674075" y="1889500"/>
            <a:ext cx="10929600" cy="45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rPr>
              <a:t>Creazione delle stanze utilizzando calendar</a:t>
            </a:r>
            <a:endParaRPr sz="2000" b="1">
              <a:solidFill>
                <a:srgbClr val="99999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99999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rPr>
              <a:t>Preparazione del materiale da condividere con gli studenti</a:t>
            </a:r>
            <a:endParaRPr sz="2000" b="1">
              <a:solidFill>
                <a:srgbClr val="999999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Collegamento con l’intero gruppo classe e presentazione dei materiali 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Lavori di gruppo (docente facilitatore)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Collegamento con l’intero gruppo classe ed esposizione da parte dei capi gruppo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rPr>
              <a:t>Sistematizzazione del docente (lezione successiva)</a:t>
            </a:r>
            <a:endParaRPr sz="2000" b="1">
              <a:solidFill>
                <a:srgbClr val="99999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561076" y="590225"/>
            <a:ext cx="109671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 b="1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Il lavoro di gruppo in DDI </a:t>
            </a:r>
            <a:endParaRPr sz="900">
              <a:solidFill>
                <a:srgbClr val="990000"/>
              </a:solidFill>
            </a:endParaRPr>
          </a:p>
        </p:txBody>
      </p:sp>
      <p:pic>
        <p:nvPicPr>
          <p:cNvPr id="75" name="Google Shape;7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7800" y="3495425"/>
            <a:ext cx="973600" cy="97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DE9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/>
          <p:nvPr/>
        </p:nvSpPr>
        <p:spPr>
          <a:xfrm>
            <a:off x="631200" y="1872650"/>
            <a:ext cx="10929600" cy="8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3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Dalla fattura di vendita alla partita doppia</a:t>
            </a:r>
            <a:endParaRPr sz="3300" b="1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1" name="Google Shape;81;p14"/>
          <p:cNvSpPr txBox="1"/>
          <p:nvPr/>
        </p:nvSpPr>
        <p:spPr>
          <a:xfrm>
            <a:off x="561076" y="590225"/>
            <a:ext cx="109671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 b="1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Un esempio concreto di DDI</a:t>
            </a:r>
            <a:endParaRPr sz="900">
              <a:solidFill>
                <a:srgbClr val="990000"/>
              </a:solidFill>
            </a:endParaRPr>
          </a:p>
        </p:txBody>
      </p:sp>
      <p:sp>
        <p:nvSpPr>
          <p:cNvPr id="82" name="Google Shape;82;p14"/>
          <p:cNvSpPr txBox="1"/>
          <p:nvPr/>
        </p:nvSpPr>
        <p:spPr>
          <a:xfrm>
            <a:off x="68250" y="2709775"/>
            <a:ext cx="10183500" cy="7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3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Lezione di 2 moduli da 40 minuti ciascuno</a:t>
            </a:r>
            <a:endParaRPr sz="33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3" name="Google Shape;83;p14"/>
          <p:cNvSpPr txBox="1"/>
          <p:nvPr/>
        </p:nvSpPr>
        <p:spPr>
          <a:xfrm>
            <a:off x="1092325" y="3467725"/>
            <a:ext cx="83253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Iva a credito o iva a debito? - 15 minuti</a:t>
            </a:r>
            <a:endParaRPr sz="24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4" name="Google Shape;84;p14"/>
          <p:cNvSpPr txBox="1"/>
          <p:nvPr/>
        </p:nvSpPr>
        <p:spPr>
          <a:xfrm>
            <a:off x="1552725" y="4151275"/>
            <a:ext cx="89838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Presentazione del lavoro da svolgere - 10 minuti</a:t>
            </a:r>
            <a:endParaRPr sz="24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85" name="Google Shape;8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7">
            <a:off x="9576775" y="3467712"/>
            <a:ext cx="1201574" cy="50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1173382">
            <a:off x="8591221" y="3392425"/>
            <a:ext cx="731978" cy="7155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4"/>
          <p:cNvSpPr txBox="1"/>
          <p:nvPr/>
        </p:nvSpPr>
        <p:spPr>
          <a:xfrm>
            <a:off x="1429975" y="4736100"/>
            <a:ext cx="60483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Lavori di gruppo - 30 minuti</a:t>
            </a:r>
            <a:endParaRPr sz="24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8" name="Google Shape;88;p14"/>
          <p:cNvSpPr txBox="1"/>
          <p:nvPr/>
        </p:nvSpPr>
        <p:spPr>
          <a:xfrm>
            <a:off x="1251475" y="5320925"/>
            <a:ext cx="83253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Restituzione lavori di gruppo - 25 minuti</a:t>
            </a:r>
            <a:endParaRPr sz="24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859550" y="5947650"/>
            <a:ext cx="7456800" cy="56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 b="1">
                <a:solidFill>
                  <a:srgbClr val="999999"/>
                </a:solidFill>
                <a:latin typeface="Montserrat"/>
                <a:ea typeface="Montserrat"/>
                <a:cs typeface="Montserrat"/>
                <a:sym typeface="Montserrat"/>
              </a:rPr>
              <a:t>Lezione asincrona - 40 minuti</a:t>
            </a:r>
            <a:endParaRPr sz="2400" b="1">
              <a:solidFill>
                <a:srgbClr val="99999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0" name="Google Shape;90;p14"/>
          <p:cNvSpPr/>
          <p:nvPr/>
        </p:nvSpPr>
        <p:spPr>
          <a:xfrm>
            <a:off x="1239000" y="3599400"/>
            <a:ext cx="804900" cy="357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4"/>
          <p:cNvSpPr/>
          <p:nvPr/>
        </p:nvSpPr>
        <p:spPr>
          <a:xfrm>
            <a:off x="1239000" y="4209000"/>
            <a:ext cx="804900" cy="357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4"/>
          <p:cNvSpPr/>
          <p:nvPr/>
        </p:nvSpPr>
        <p:spPr>
          <a:xfrm>
            <a:off x="1239000" y="4818600"/>
            <a:ext cx="804900" cy="357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4"/>
          <p:cNvSpPr/>
          <p:nvPr/>
        </p:nvSpPr>
        <p:spPr>
          <a:xfrm>
            <a:off x="1239000" y="5428200"/>
            <a:ext cx="804900" cy="357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4"/>
          <p:cNvSpPr/>
          <p:nvPr/>
        </p:nvSpPr>
        <p:spPr>
          <a:xfrm>
            <a:off x="1239000" y="6037800"/>
            <a:ext cx="804900" cy="3570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DE9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/>
        </p:nvSpPr>
        <p:spPr>
          <a:xfrm>
            <a:off x="3471225" y="3107675"/>
            <a:ext cx="6922500" cy="89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3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Costruiamo un test rapido con </a:t>
            </a:r>
            <a:endParaRPr sz="3300" b="1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3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Google Moduli</a:t>
            </a:r>
            <a:endParaRPr sz="3300" b="1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00" name="Google Shape;100;p15"/>
          <p:cNvSpPr txBox="1"/>
          <p:nvPr/>
        </p:nvSpPr>
        <p:spPr>
          <a:xfrm>
            <a:off x="561076" y="590225"/>
            <a:ext cx="109671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 b="1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Un esempio concreto di valutazione</a:t>
            </a:r>
            <a:endParaRPr sz="900">
              <a:solidFill>
                <a:srgbClr val="990000"/>
              </a:solidFill>
            </a:endParaRPr>
          </a:p>
        </p:txBody>
      </p:sp>
      <p:pic>
        <p:nvPicPr>
          <p:cNvPr id="101" name="Google Shape;10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5927" y="2396400"/>
            <a:ext cx="1925926" cy="2647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8033" y="26900"/>
            <a:ext cx="12411266" cy="70073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396" y="2815567"/>
            <a:ext cx="5245099" cy="142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B888"/>
        </a:solid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/>
        </p:nvSpPr>
        <p:spPr>
          <a:xfrm>
            <a:off x="2806500" y="2452925"/>
            <a:ext cx="6883800" cy="287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5000" b="1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Insegnare Economia aziendale con la Didattica Digitale Integrata (DDI)</a:t>
            </a:r>
            <a:endParaRPr sz="5000" b="1">
              <a:solidFill>
                <a:srgbClr val="99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>
                <a:solidFill>
                  <a:srgbClr val="595959"/>
                </a:solidFill>
                <a:latin typeface="Montserrat"/>
                <a:ea typeface="Montserrat"/>
                <a:cs typeface="Montserrat"/>
                <a:sym typeface="Montserrat"/>
              </a:rPr>
              <a:t>Francesco Calautti</a:t>
            </a:r>
            <a:endParaRPr sz="4500">
              <a:solidFill>
                <a:srgbClr val="595959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3" name="Google Shape;23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8114" y="774175"/>
            <a:ext cx="4075772" cy="37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DE9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/>
          <p:nvPr/>
        </p:nvSpPr>
        <p:spPr>
          <a:xfrm>
            <a:off x="561077" y="1662725"/>
            <a:ext cx="10702800" cy="45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" sz="2000" b="1">
                <a:latin typeface="Montserrat"/>
                <a:ea typeface="Montserrat"/>
                <a:cs typeface="Montserrat"/>
                <a:sym typeface="Montserrat"/>
              </a:rPr>
              <a:t>Gli obiettivi da perseguire</a:t>
            </a:r>
            <a:endParaRPr sz="2000" b="1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Rimodulare le progettazioni didattiche individuando i </a:t>
            </a:r>
            <a:r>
              <a:rPr lang="it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contenuti essenziali delle discipline</a:t>
            </a: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, i </a:t>
            </a:r>
            <a:r>
              <a:rPr lang="it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nodi interdisciplinari</a:t>
            </a: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, gli apporti dei contesti non formali e informali dell’apprendimento, al fine di porre gli alunni, pur a distanza, al centro del processo di insegnamento-apprendimento.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 b="1">
                <a:latin typeface="Montserrat"/>
                <a:ea typeface="Montserrat"/>
                <a:cs typeface="Montserrat"/>
                <a:sym typeface="Montserrat"/>
              </a:rPr>
              <a:t>Gli strumenti da utilizzare</a:t>
            </a:r>
            <a:endParaRPr sz="2000" b="1"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Piattaforme e spazi di archiviazione </a:t>
            </a:r>
            <a:r>
              <a:rPr lang="it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sicuri</a:t>
            </a: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per il reperimento dei materiali, registro elettronico.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" name="Google Shape;29;p6"/>
          <p:cNvSpPr txBox="1"/>
          <p:nvPr/>
        </p:nvSpPr>
        <p:spPr>
          <a:xfrm>
            <a:off x="561073" y="590225"/>
            <a:ext cx="72531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 b="1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Linee guida per la DDI</a:t>
            </a:r>
            <a:endParaRPr sz="90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DE9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/>
        </p:nvSpPr>
        <p:spPr>
          <a:xfrm>
            <a:off x="561077" y="1486175"/>
            <a:ext cx="10775100" cy="45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L’orario delle lezioni in caso di </a:t>
            </a:r>
            <a:r>
              <a:rPr lang="it" sz="2000" b="1" i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lockdown</a:t>
            </a:r>
            <a:endParaRPr sz="2000" b="1" i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Dovrà essere offerta agli alunni una combinazione adeguata di attività in modalità sincrona (</a:t>
            </a:r>
            <a:r>
              <a:rPr lang="it" sz="2000" b="1" i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on line</a:t>
            </a: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) e asincrona (</a:t>
            </a:r>
            <a:r>
              <a:rPr lang="it" sz="2000" b="1" i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offline</a:t>
            </a: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).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Se la DDI è unico strumento di espletamento del servizio scolastico si devono assicurare almeno 20 ore settimanali di didattica in modalità sincrona con l’intero gruppo classe, con possibilità di prevedere ulteriori attività in </a:t>
            </a:r>
            <a:r>
              <a:rPr lang="it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piccolo gruppo</a:t>
            </a:r>
            <a:r>
              <a:rPr lang="it" sz="2000" b="1"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nonché proposte in modalità asincrona secondo le modalità ritenute più idonee.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35" name="Google Shape;35;p7"/>
          <p:cNvSpPr txBox="1"/>
          <p:nvPr/>
        </p:nvSpPr>
        <p:spPr>
          <a:xfrm>
            <a:off x="561073" y="590225"/>
            <a:ext cx="72531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 b="1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Linee guida per la DDI</a:t>
            </a:r>
            <a:endParaRPr sz="90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DE9"/>
        </a:solidFill>
        <a:effectLst/>
      </p:bgPr>
    </p:bg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/>
        </p:nvSpPr>
        <p:spPr>
          <a:xfrm>
            <a:off x="561077" y="1662725"/>
            <a:ext cx="10766700" cy="45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Il regolamento per la DDI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Considerate le implicazioni etiche poste dall’uso delle nuove tecnologie e della rete, le istituzioni scolastiche integrano il Regolamento d’Istituto.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I docenti hanno cura di predisporre un adeguato </a:t>
            </a:r>
            <a:r>
              <a:rPr lang="it" sz="2000" b="1" i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setting</a:t>
            </a: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“d’aula” virtuale evitando interferenze tra la lezione ed eventuali distrattori.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1" name="Google Shape;41;p8"/>
          <p:cNvSpPr txBox="1"/>
          <p:nvPr/>
        </p:nvSpPr>
        <p:spPr>
          <a:xfrm>
            <a:off x="561073" y="590225"/>
            <a:ext cx="72531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 b="1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Linee guida per la DDI</a:t>
            </a:r>
            <a:endParaRPr sz="90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DE9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/>
          <p:nvPr/>
        </p:nvSpPr>
        <p:spPr>
          <a:xfrm>
            <a:off x="632077" y="1662625"/>
            <a:ext cx="10719600" cy="45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Metodologie e strumenti per la verifica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Lezioni centrate sul protagonismo degli alunni, percorsi interdisciplinari, capovolgimento della struttura della lezione per la costruzione collettiva della conoscenza.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Alcune metodologie: didattica breve, </a:t>
            </a:r>
            <a:r>
              <a:rPr lang="it" sz="2000" b="1">
                <a:solidFill>
                  <a:srgbClr val="6AA84F"/>
                </a:solidFill>
                <a:latin typeface="Montserrat"/>
                <a:ea typeface="Montserrat"/>
                <a:cs typeface="Montserrat"/>
                <a:sym typeface="Montserrat"/>
              </a:rPr>
              <a:t>apprendimento cooperativo</a:t>
            </a: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it" sz="2000" b="1" i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flipped classroom</a:t>
            </a:r>
            <a:r>
              <a:rPr lang="it" sz="2000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, </a:t>
            </a:r>
            <a:r>
              <a:rPr lang="it" sz="2000" b="1" i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debate</a:t>
            </a: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 i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 i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COSTRUZIONE PARTECIPATA E ATTIVA DEL SAPERE PER LA MOBILITAZIONE DI COMPETENZE DISCIPLINARI E TRASVERSALI, OLTRE CHE L’ACQUISIZIONE DELLE CONOSCENZE E ABILITA’</a:t>
            </a:r>
            <a:endParaRPr sz="2000" b="1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7" name="Google Shape;47;p9"/>
          <p:cNvSpPr txBox="1"/>
          <p:nvPr/>
        </p:nvSpPr>
        <p:spPr>
          <a:xfrm>
            <a:off x="561073" y="590225"/>
            <a:ext cx="72531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 b="1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Linee guida per la DDI</a:t>
            </a:r>
            <a:endParaRPr sz="900">
              <a:solidFill>
                <a:srgbClr val="990000"/>
              </a:solidFill>
            </a:endParaRPr>
          </a:p>
        </p:txBody>
      </p:sp>
      <p:sp>
        <p:nvSpPr>
          <p:cNvPr id="48" name="Google Shape;48;p9"/>
          <p:cNvSpPr/>
          <p:nvPr/>
        </p:nvSpPr>
        <p:spPr>
          <a:xfrm>
            <a:off x="5541300" y="4276875"/>
            <a:ext cx="554700" cy="7143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DE9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>
            <a:off x="632077" y="1662625"/>
            <a:ext cx="10702800" cy="45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La valutazione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just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Deve essere costante, garantire trasparenza e tempestività e, ancor più laddove dovesse venir meno la possibilità del confronto in presenza, la necessità di </a:t>
            </a:r>
            <a:r>
              <a:rPr lang="it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assicurare </a:t>
            </a:r>
            <a:r>
              <a:rPr lang="it" sz="2000" b="1" i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feedback</a:t>
            </a:r>
            <a:r>
              <a:rPr lang="it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 continui</a:t>
            </a: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 sulla base dei quali regolare il processo di insegnamento/apprendimento.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54" name="Google Shape;54;p10"/>
          <p:cNvSpPr txBox="1"/>
          <p:nvPr/>
        </p:nvSpPr>
        <p:spPr>
          <a:xfrm>
            <a:off x="561073" y="590225"/>
            <a:ext cx="72531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 b="1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Linee guida per la DDI</a:t>
            </a:r>
            <a:endParaRPr sz="900">
              <a:solidFill>
                <a:srgbClr val="99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DE9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/>
          <p:nvPr/>
        </p:nvSpPr>
        <p:spPr>
          <a:xfrm>
            <a:off x="632076" y="1662625"/>
            <a:ext cx="7619100" cy="45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45720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Docenti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Personal computer</a:t>
            </a:r>
            <a:endParaRPr sz="2000" b="1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Tavoletta grafica</a:t>
            </a:r>
            <a:endParaRPr sz="2000" b="1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Tablet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Lavagna interattiva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Piattaforma software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Studentesse e studenti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Cellulare</a:t>
            </a:r>
            <a:endParaRPr sz="2000" b="1">
              <a:solidFill>
                <a:srgbClr val="FF000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Tablet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Personal computer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Piattaforma software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0" name="Google Shape;60;p11"/>
          <p:cNvSpPr txBox="1"/>
          <p:nvPr/>
        </p:nvSpPr>
        <p:spPr>
          <a:xfrm>
            <a:off x="561076" y="590225"/>
            <a:ext cx="109671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 b="1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La cassetta degli attrezzi per la DDI</a:t>
            </a:r>
            <a:endParaRPr sz="900">
              <a:solidFill>
                <a:srgbClr val="990000"/>
              </a:solidFill>
            </a:endParaRPr>
          </a:p>
        </p:txBody>
      </p:sp>
      <p:pic>
        <p:nvPicPr>
          <p:cNvPr id="61" name="Google Shape;61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17950" y="2619988"/>
            <a:ext cx="4284173" cy="2485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DE9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/>
          <p:nvPr/>
        </p:nvSpPr>
        <p:spPr>
          <a:xfrm>
            <a:off x="674075" y="1570200"/>
            <a:ext cx="10652400" cy="45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275" tIns="81275" rIns="81275" bIns="8127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Meet: consente la comunicazione in videoconferenza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Classroom: consente la creazione di una classe virtuale, la distribuzione di compiti e test, dare e ricevere commenti su un’unica piattaforma 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G Mail: servizio e-mail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Documenti, fogli, presentazioni: per creare documenti, fogli di calcolo e presentazioni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Drive: sistema di archiviazione dei file in modo sicuro e illimitato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Moduli: consente di creare sondaggi e verifiche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000"/>
              <a:buFont typeface="Montserrat"/>
              <a:buChar char="-"/>
            </a:pPr>
            <a:r>
              <a:rPr lang="it" sz="2000" b="1">
                <a:solidFill>
                  <a:srgbClr val="434343"/>
                </a:solidFill>
                <a:latin typeface="Montserrat"/>
                <a:ea typeface="Montserrat"/>
                <a:cs typeface="Montserrat"/>
                <a:sym typeface="Montserrat"/>
              </a:rPr>
              <a:t>Calendar: per creare appuntamenti, promemoria, attività da svolgere</a:t>
            </a:r>
            <a:endParaRPr sz="2000" b="1">
              <a:solidFill>
                <a:srgbClr val="434343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67" name="Google Shape;67;p12"/>
          <p:cNvSpPr txBox="1"/>
          <p:nvPr/>
        </p:nvSpPr>
        <p:spPr>
          <a:xfrm>
            <a:off x="561076" y="590225"/>
            <a:ext cx="10967100" cy="10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0950" tIns="60950" rIns="60950" bIns="609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4500" b="1">
                <a:solidFill>
                  <a:srgbClr val="990000"/>
                </a:solidFill>
                <a:latin typeface="Montserrat"/>
                <a:ea typeface="Montserrat"/>
                <a:cs typeface="Montserrat"/>
                <a:sym typeface="Montserrat"/>
              </a:rPr>
              <a:t>La piattaforma e le app</a:t>
            </a:r>
            <a:endParaRPr sz="900">
              <a:solidFill>
                <a:srgbClr val="990000"/>
              </a:solidFill>
            </a:endParaRPr>
          </a:p>
        </p:txBody>
      </p:sp>
      <p:pic>
        <p:nvPicPr>
          <p:cNvPr id="68" name="Google Shape;68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94967">
            <a:off x="9369312" y="850010"/>
            <a:ext cx="1736865" cy="4297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572</Words>
  <Application>Microsoft Office PowerPoint</Application>
  <PresentationFormat>Widescreen</PresentationFormat>
  <Paragraphs>88</Paragraphs>
  <Slides>13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6" baseType="lpstr">
      <vt:lpstr>Montserrat</vt:lpstr>
      <vt:lpstr>Arial</vt:lpstr>
      <vt:lpstr>Simple Light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Toscano Angela</dc:creator>
  <cp:lastModifiedBy>Toscano Angela</cp:lastModifiedBy>
  <cp:revision>1</cp:revision>
  <dcterms:modified xsi:type="dcterms:W3CDTF">2020-11-16T09:25:22Z</dcterms:modified>
</cp:coreProperties>
</file>