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6"/>
  </p:notesMasterIdLst>
  <p:sldIdLst>
    <p:sldId id="294" r:id="rId2"/>
    <p:sldId id="333" r:id="rId3"/>
    <p:sldId id="336" r:id="rId4"/>
    <p:sldId id="337" r:id="rId5"/>
    <p:sldId id="338" r:id="rId6"/>
    <p:sldId id="342" r:id="rId7"/>
    <p:sldId id="344" r:id="rId8"/>
    <p:sldId id="346" r:id="rId9"/>
    <p:sldId id="345" r:id="rId10"/>
    <p:sldId id="347" r:id="rId11"/>
    <p:sldId id="328" r:id="rId12"/>
    <p:sldId id="339" r:id="rId13"/>
    <p:sldId id="341" r:id="rId14"/>
    <p:sldId id="29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43">
          <p15:clr>
            <a:srgbClr val="A4A3A4"/>
          </p15:clr>
        </p15:guide>
        <p15:guide id="2" pos="3840">
          <p15:clr>
            <a:srgbClr val="A4A3A4"/>
          </p15:clr>
        </p15:guide>
        <p15:guide id="3" pos="241">
          <p15:clr>
            <a:srgbClr val="9AA0A6"/>
          </p15:clr>
        </p15:guide>
        <p15:guide id="4" pos="7414">
          <p15:clr>
            <a:srgbClr val="9AA0A6"/>
          </p15:clr>
        </p15:guide>
        <p15:guide id="5" pos="32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>
      <p:cViewPr varScale="1">
        <p:scale>
          <a:sx n="86" d="100"/>
          <a:sy n="86" d="100"/>
        </p:scale>
        <p:origin x="960" y="192"/>
      </p:cViewPr>
      <p:guideLst>
        <p:guide orient="horz" pos="2343"/>
        <p:guide pos="3840"/>
        <p:guide pos="241"/>
        <p:guide pos="7414"/>
        <p:guide pos="3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Risorse assegnate alla PAC (€ miliardi)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Risorse assegnate (€ miliardi)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9E-B54B-B613-958D48F435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9E-B54B-B613-958D48F4354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9E-B54B-B613-958D48F435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9E-B54B-B613-958D48F43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Dotazione totale</c:v>
                </c:pt>
                <c:pt idx="1">
                  <c:v>Pilastro I</c:v>
                </c:pt>
                <c:pt idx="2">
                  <c:v>Pilastro II</c:v>
                </c:pt>
                <c:pt idx="3">
                  <c:v>OCM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52</c:v>
                </c:pt>
                <c:pt idx="1">
                  <c:v>27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9E-B54B-B613-958D48F43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38E5D-2113-DD46-9C5B-C1B2A3D17002}" type="doc">
      <dgm:prSet loTypeId="urn:microsoft.com/office/officeart/2005/8/layout/funnel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3455EE-EF96-0E45-891E-E74572CA4461}">
      <dgm:prSet phldrT="[Testo]" custT="1"/>
      <dgm:spPr>
        <a:solidFill>
          <a:srgbClr val="92D050"/>
        </a:solidFill>
      </dgm:spPr>
      <dgm:t>
        <a:bodyPr/>
        <a:lstStyle/>
        <a:p>
          <a:pPr algn="ctr"/>
          <a:r>
            <a:rPr lang="it-IT" sz="1600" dirty="0"/>
            <a:t>Agricoltura produttore di beni pubblici (tutela ambientale). </a:t>
          </a:r>
        </a:p>
        <a:p>
          <a:pPr algn="ctr"/>
          <a:r>
            <a:rPr lang="it-IT" sz="1500" dirty="0"/>
            <a:t> </a:t>
          </a:r>
        </a:p>
      </dgm:t>
    </dgm:pt>
    <dgm:pt modelId="{6DC0C0A0-894F-104B-AA80-122A9B3D0536}" type="parTrans" cxnId="{433C2CC0-999F-3E43-8579-28578ED11A1E}">
      <dgm:prSet/>
      <dgm:spPr/>
      <dgm:t>
        <a:bodyPr/>
        <a:lstStyle/>
        <a:p>
          <a:endParaRPr lang="it-IT"/>
        </a:p>
      </dgm:t>
    </dgm:pt>
    <dgm:pt modelId="{52321327-541C-0C42-9BCC-AD66713B3B31}" type="sibTrans" cxnId="{433C2CC0-999F-3E43-8579-28578ED11A1E}">
      <dgm:prSet/>
      <dgm:spPr/>
      <dgm:t>
        <a:bodyPr/>
        <a:lstStyle/>
        <a:p>
          <a:endParaRPr lang="it-IT"/>
        </a:p>
      </dgm:t>
    </dgm:pt>
    <dgm:pt modelId="{41BCBBC5-4613-EA42-9DFE-5C335CC5F905}">
      <dgm:prSet phldrT="[Testo]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/>
            <a:t>Requisiti obbligatori di condizionalità e pagamento verde, cd. Greening. </a:t>
          </a:r>
          <a:endParaRPr lang="it-IT" dirty="0"/>
        </a:p>
      </dgm:t>
    </dgm:pt>
    <dgm:pt modelId="{8388D890-7544-B544-A2D3-D8E10238197A}" type="parTrans" cxnId="{C121B15B-3460-6F4B-9E4F-09194C5DCE5A}">
      <dgm:prSet/>
      <dgm:spPr/>
      <dgm:t>
        <a:bodyPr/>
        <a:lstStyle/>
        <a:p>
          <a:endParaRPr lang="it-IT"/>
        </a:p>
      </dgm:t>
    </dgm:pt>
    <dgm:pt modelId="{A55EC127-6D60-BA4D-83B9-0BD75DC352CB}" type="sibTrans" cxnId="{C121B15B-3460-6F4B-9E4F-09194C5DCE5A}">
      <dgm:prSet/>
      <dgm:spPr/>
      <dgm:t>
        <a:bodyPr/>
        <a:lstStyle/>
        <a:p>
          <a:endParaRPr lang="it-IT"/>
        </a:p>
      </dgm:t>
    </dgm:pt>
    <dgm:pt modelId="{7888D75B-4FFB-584D-AF90-1EC74D72B97D}">
      <dgm:prSet phldrT="[Testo]"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Sostegno agricoltori attivi</a:t>
          </a:r>
          <a:endParaRPr lang="it-IT" dirty="0"/>
        </a:p>
      </dgm:t>
    </dgm:pt>
    <dgm:pt modelId="{403207D6-BA02-4F42-8EF3-33AC5439AC90}" type="parTrans" cxnId="{08D7CFDA-249A-934F-8653-3953C9EFB207}">
      <dgm:prSet/>
      <dgm:spPr/>
      <dgm:t>
        <a:bodyPr/>
        <a:lstStyle/>
        <a:p>
          <a:endParaRPr lang="it-IT"/>
        </a:p>
      </dgm:t>
    </dgm:pt>
    <dgm:pt modelId="{74E2F7AC-33FD-D44B-92F9-5CFE496E0E13}" type="sibTrans" cxnId="{08D7CFDA-249A-934F-8653-3953C9EFB207}">
      <dgm:prSet/>
      <dgm:spPr/>
      <dgm:t>
        <a:bodyPr/>
        <a:lstStyle/>
        <a:p>
          <a:endParaRPr lang="it-IT"/>
        </a:p>
      </dgm:t>
    </dgm:pt>
    <dgm:pt modelId="{51104733-4E9D-874F-8D32-4080A5606949}">
      <dgm:prSet phldrT="[Testo]" custT="1"/>
      <dgm:spPr/>
      <dgm:t>
        <a:bodyPr/>
        <a:lstStyle/>
        <a:p>
          <a:r>
            <a:rPr lang="it-IT" sz="3200">
              <a:latin typeface="Raleway Medium"/>
            </a:rPr>
            <a:t>I PILASTRO </a:t>
          </a:r>
          <a:endParaRPr lang="it-IT" sz="3200" dirty="0">
            <a:latin typeface="Raleway Medium"/>
          </a:endParaRPr>
        </a:p>
      </dgm:t>
    </dgm:pt>
    <dgm:pt modelId="{879C82AA-3F8B-444E-A0CF-C6BB15324CAF}" type="parTrans" cxnId="{C0F3BD0F-C474-FB41-BC77-3310CA62BEB7}">
      <dgm:prSet/>
      <dgm:spPr/>
      <dgm:t>
        <a:bodyPr/>
        <a:lstStyle/>
        <a:p>
          <a:endParaRPr lang="it-IT"/>
        </a:p>
      </dgm:t>
    </dgm:pt>
    <dgm:pt modelId="{6E352BBD-022F-384A-984E-98548962F3B9}" type="sibTrans" cxnId="{C0F3BD0F-C474-FB41-BC77-3310CA62BEB7}">
      <dgm:prSet/>
      <dgm:spPr/>
      <dgm:t>
        <a:bodyPr/>
        <a:lstStyle/>
        <a:p>
          <a:endParaRPr lang="it-IT"/>
        </a:p>
      </dgm:t>
    </dgm:pt>
    <dgm:pt modelId="{92A9B93C-8D84-9249-9FDA-D61F7D25CAC4}" type="pres">
      <dgm:prSet presAssocID="{7B938E5D-2113-DD46-9C5B-C1B2A3D17002}" presName="Name0" presStyleCnt="0">
        <dgm:presLayoutVars>
          <dgm:chMax val="4"/>
          <dgm:resizeHandles val="exact"/>
        </dgm:presLayoutVars>
      </dgm:prSet>
      <dgm:spPr/>
    </dgm:pt>
    <dgm:pt modelId="{965C1AC7-6667-1841-9781-BC2DEBFB7DA4}" type="pres">
      <dgm:prSet presAssocID="{7B938E5D-2113-DD46-9C5B-C1B2A3D17002}" presName="ellipse" presStyleLbl="trBgShp" presStyleIdx="0" presStyleCnt="1"/>
      <dgm:spPr/>
    </dgm:pt>
    <dgm:pt modelId="{94E4F119-4007-1A4F-BD9B-BEE319F50CA1}" type="pres">
      <dgm:prSet presAssocID="{7B938E5D-2113-DD46-9C5B-C1B2A3D17002}" presName="arrow1" presStyleLbl="fgShp" presStyleIdx="0" presStyleCnt="1" custScaleX="93906" custScaleY="81210"/>
      <dgm:spPr/>
    </dgm:pt>
    <dgm:pt modelId="{46B7A096-11A3-7B42-B4E2-6F76B63EBDED}" type="pres">
      <dgm:prSet presAssocID="{7B938E5D-2113-DD46-9C5B-C1B2A3D17002}" presName="rectangle" presStyleLbl="revTx" presStyleIdx="0" presStyleCnt="1" custScaleX="212110" custLinFactNeighborX="365" custLinFactNeighborY="-20940">
        <dgm:presLayoutVars>
          <dgm:bulletEnabled val="1"/>
        </dgm:presLayoutVars>
      </dgm:prSet>
      <dgm:spPr/>
    </dgm:pt>
    <dgm:pt modelId="{265B103B-5E51-D145-975E-84B3287E58D7}" type="pres">
      <dgm:prSet presAssocID="{41BCBBC5-4613-EA42-9DFE-5C335CC5F905}" presName="item1" presStyleLbl="node1" presStyleIdx="0" presStyleCnt="3">
        <dgm:presLayoutVars>
          <dgm:bulletEnabled val="1"/>
        </dgm:presLayoutVars>
      </dgm:prSet>
      <dgm:spPr/>
    </dgm:pt>
    <dgm:pt modelId="{51859475-9954-EC41-BE10-00590CEC79BE}" type="pres">
      <dgm:prSet presAssocID="{7888D75B-4FFB-584D-AF90-1EC74D72B97D}" presName="item2" presStyleLbl="node1" presStyleIdx="1" presStyleCnt="3" custAng="20579274" custLinFactNeighborX="-7996" custLinFactNeighborY="-17500">
        <dgm:presLayoutVars>
          <dgm:bulletEnabled val="1"/>
        </dgm:presLayoutVars>
      </dgm:prSet>
      <dgm:spPr/>
    </dgm:pt>
    <dgm:pt modelId="{E19215C6-B870-5449-BE1F-6440ACCE6075}" type="pres">
      <dgm:prSet presAssocID="{51104733-4E9D-874F-8D32-4080A5606949}" presName="item3" presStyleLbl="node1" presStyleIdx="2" presStyleCnt="3" custAng="1332827" custScaleX="114567" custScaleY="114567" custLinFactNeighborX="18864" custLinFactNeighborY="-1110">
        <dgm:presLayoutVars>
          <dgm:bulletEnabled val="1"/>
        </dgm:presLayoutVars>
      </dgm:prSet>
      <dgm:spPr/>
    </dgm:pt>
    <dgm:pt modelId="{D6916949-EDA6-CB41-8C52-7F8F327FD7CE}" type="pres">
      <dgm:prSet presAssocID="{7B938E5D-2113-DD46-9C5B-C1B2A3D17002}" presName="funnel" presStyleLbl="trAlignAcc1" presStyleIdx="0" presStyleCnt="1"/>
      <dgm:spPr/>
    </dgm:pt>
  </dgm:ptLst>
  <dgm:cxnLst>
    <dgm:cxn modelId="{C0F3BD0F-C474-FB41-BC77-3310CA62BEB7}" srcId="{7B938E5D-2113-DD46-9C5B-C1B2A3D17002}" destId="{51104733-4E9D-874F-8D32-4080A5606949}" srcOrd="3" destOrd="0" parTransId="{879C82AA-3F8B-444E-A0CF-C6BB15324CAF}" sibTransId="{6E352BBD-022F-384A-984E-98548962F3B9}"/>
    <dgm:cxn modelId="{E20C8B15-04B3-2942-AFB7-19B8CAB07CCC}" type="presOf" srcId="{5C3455EE-EF96-0E45-891E-E74572CA4461}" destId="{E19215C6-B870-5449-BE1F-6440ACCE6075}" srcOrd="0" destOrd="0" presId="urn:microsoft.com/office/officeart/2005/8/layout/funnel1"/>
    <dgm:cxn modelId="{C121B15B-3460-6F4B-9E4F-09194C5DCE5A}" srcId="{7B938E5D-2113-DD46-9C5B-C1B2A3D17002}" destId="{41BCBBC5-4613-EA42-9DFE-5C335CC5F905}" srcOrd="1" destOrd="0" parTransId="{8388D890-7544-B544-A2D3-D8E10238197A}" sibTransId="{A55EC127-6D60-BA4D-83B9-0BD75DC352CB}"/>
    <dgm:cxn modelId="{A14A319C-DBFE-9D4D-83B0-A9431FB32479}" type="presOf" srcId="{7888D75B-4FFB-584D-AF90-1EC74D72B97D}" destId="{265B103B-5E51-D145-975E-84B3287E58D7}" srcOrd="0" destOrd="0" presId="urn:microsoft.com/office/officeart/2005/8/layout/funnel1"/>
    <dgm:cxn modelId="{E5CD8EA6-F990-EA4B-8EA9-7C863A56A03B}" type="presOf" srcId="{51104733-4E9D-874F-8D32-4080A5606949}" destId="{46B7A096-11A3-7B42-B4E2-6F76B63EBDED}" srcOrd="0" destOrd="0" presId="urn:microsoft.com/office/officeart/2005/8/layout/funnel1"/>
    <dgm:cxn modelId="{433C2CC0-999F-3E43-8579-28578ED11A1E}" srcId="{7B938E5D-2113-DD46-9C5B-C1B2A3D17002}" destId="{5C3455EE-EF96-0E45-891E-E74572CA4461}" srcOrd="0" destOrd="0" parTransId="{6DC0C0A0-894F-104B-AA80-122A9B3D0536}" sibTransId="{52321327-541C-0C42-9BCC-AD66713B3B31}"/>
    <dgm:cxn modelId="{022F67D0-7995-144A-98D3-D0AF37E7951E}" type="presOf" srcId="{41BCBBC5-4613-EA42-9DFE-5C335CC5F905}" destId="{51859475-9954-EC41-BE10-00590CEC79BE}" srcOrd="0" destOrd="0" presId="urn:microsoft.com/office/officeart/2005/8/layout/funnel1"/>
    <dgm:cxn modelId="{08D7CFDA-249A-934F-8653-3953C9EFB207}" srcId="{7B938E5D-2113-DD46-9C5B-C1B2A3D17002}" destId="{7888D75B-4FFB-584D-AF90-1EC74D72B97D}" srcOrd="2" destOrd="0" parTransId="{403207D6-BA02-4F42-8EF3-33AC5439AC90}" sibTransId="{74E2F7AC-33FD-D44B-92F9-5CFE496E0E13}"/>
    <dgm:cxn modelId="{2430A5FE-3B98-734D-85AB-47A1D7CE4B3B}" type="presOf" srcId="{7B938E5D-2113-DD46-9C5B-C1B2A3D17002}" destId="{92A9B93C-8D84-9249-9FDA-D61F7D25CAC4}" srcOrd="0" destOrd="0" presId="urn:microsoft.com/office/officeart/2005/8/layout/funnel1"/>
    <dgm:cxn modelId="{E147B745-DBD5-F84A-956C-36383F388B73}" type="presParOf" srcId="{92A9B93C-8D84-9249-9FDA-D61F7D25CAC4}" destId="{965C1AC7-6667-1841-9781-BC2DEBFB7DA4}" srcOrd="0" destOrd="0" presId="urn:microsoft.com/office/officeart/2005/8/layout/funnel1"/>
    <dgm:cxn modelId="{33DB20FC-281A-FF44-9715-65FC8B59517E}" type="presParOf" srcId="{92A9B93C-8D84-9249-9FDA-D61F7D25CAC4}" destId="{94E4F119-4007-1A4F-BD9B-BEE319F50CA1}" srcOrd="1" destOrd="0" presId="urn:microsoft.com/office/officeart/2005/8/layout/funnel1"/>
    <dgm:cxn modelId="{6EBFC0E7-8581-8746-9B11-4416D2058793}" type="presParOf" srcId="{92A9B93C-8D84-9249-9FDA-D61F7D25CAC4}" destId="{46B7A096-11A3-7B42-B4E2-6F76B63EBDED}" srcOrd="2" destOrd="0" presId="urn:microsoft.com/office/officeart/2005/8/layout/funnel1"/>
    <dgm:cxn modelId="{A4E7A2D7-F671-1E40-BFE2-DA0A48198A0F}" type="presParOf" srcId="{92A9B93C-8D84-9249-9FDA-D61F7D25CAC4}" destId="{265B103B-5E51-D145-975E-84B3287E58D7}" srcOrd="3" destOrd="0" presId="urn:microsoft.com/office/officeart/2005/8/layout/funnel1"/>
    <dgm:cxn modelId="{0579D5BA-029D-B041-86FF-F7E2E55BE4D9}" type="presParOf" srcId="{92A9B93C-8D84-9249-9FDA-D61F7D25CAC4}" destId="{51859475-9954-EC41-BE10-00590CEC79BE}" srcOrd="4" destOrd="0" presId="urn:microsoft.com/office/officeart/2005/8/layout/funnel1"/>
    <dgm:cxn modelId="{F1FAECD9-FAB6-564A-BA1D-5DB1ED0ADA7A}" type="presParOf" srcId="{92A9B93C-8D84-9249-9FDA-D61F7D25CAC4}" destId="{E19215C6-B870-5449-BE1F-6440ACCE6075}" srcOrd="5" destOrd="0" presId="urn:microsoft.com/office/officeart/2005/8/layout/funnel1"/>
    <dgm:cxn modelId="{2F86D26E-9D84-6647-8412-7E451C305B0D}" type="presParOf" srcId="{92A9B93C-8D84-9249-9FDA-D61F7D25CAC4}" destId="{D6916949-EDA6-CB41-8C52-7F8F327FD7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F019B-F965-5843-8D0E-6F6996ED8E2F}" type="doc">
      <dgm:prSet loTypeId="urn:microsoft.com/office/officeart/2005/8/layout/chevron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BFE0AC7-4CCA-4844-8A1F-7CC3326ACB12}">
      <dgm:prSet phldrT="[Testo]"/>
      <dgm:spPr/>
      <dgm:t>
        <a:bodyPr/>
        <a:lstStyle/>
        <a:p>
          <a:r>
            <a:rPr lang="it-IT" dirty="0"/>
            <a:t>Green deal UE</a:t>
          </a:r>
        </a:p>
      </dgm:t>
    </dgm:pt>
    <dgm:pt modelId="{F0C917A5-E3F9-B948-A10D-4DDF31D5E8C8}" type="parTrans" cxnId="{74652319-03DC-954A-BEAF-88A095C5BD88}">
      <dgm:prSet/>
      <dgm:spPr/>
      <dgm:t>
        <a:bodyPr/>
        <a:lstStyle/>
        <a:p>
          <a:endParaRPr lang="it-IT"/>
        </a:p>
      </dgm:t>
    </dgm:pt>
    <dgm:pt modelId="{12492F0D-93D1-B84E-B652-9CA97BF6E7E8}" type="sibTrans" cxnId="{74652319-03DC-954A-BEAF-88A095C5BD88}">
      <dgm:prSet/>
      <dgm:spPr/>
      <dgm:t>
        <a:bodyPr/>
        <a:lstStyle/>
        <a:p>
          <a:endParaRPr lang="it-IT"/>
        </a:p>
      </dgm:t>
    </dgm:pt>
    <dgm:pt modelId="{2560D48A-5A8E-DB45-8F00-BA2579F7AAB0}">
      <dgm:prSet phldrT="[Testo]"/>
      <dgm:spPr/>
      <dgm:t>
        <a:bodyPr/>
        <a:lstStyle/>
        <a:p>
          <a:r>
            <a:rPr lang="it-IT" dirty="0"/>
            <a:t>Strategia UE Biodiversità 2030 </a:t>
          </a:r>
        </a:p>
      </dgm:t>
    </dgm:pt>
    <dgm:pt modelId="{64D81FF1-CACE-8D4D-A09F-4FB51F31B90B}" type="parTrans" cxnId="{95E58121-A736-EB4C-9C2D-E22ACC333A47}">
      <dgm:prSet/>
      <dgm:spPr/>
      <dgm:t>
        <a:bodyPr/>
        <a:lstStyle/>
        <a:p>
          <a:endParaRPr lang="it-IT"/>
        </a:p>
      </dgm:t>
    </dgm:pt>
    <dgm:pt modelId="{900F8F4C-6374-B041-828D-0DB5FFF3CB09}" type="sibTrans" cxnId="{95E58121-A736-EB4C-9C2D-E22ACC333A47}">
      <dgm:prSet/>
      <dgm:spPr/>
      <dgm:t>
        <a:bodyPr/>
        <a:lstStyle/>
        <a:p>
          <a:endParaRPr lang="it-IT"/>
        </a:p>
      </dgm:t>
    </dgm:pt>
    <dgm:pt modelId="{B206F8ED-F9AB-094B-9938-A686BE7F6DFF}">
      <dgm:prSet phldrT="[Testo]"/>
      <dgm:spPr/>
      <dgm:t>
        <a:bodyPr/>
        <a:lstStyle/>
        <a:p>
          <a:r>
            <a:rPr lang="it-IT" dirty="0"/>
            <a:t>Strategia Farm to </a:t>
          </a:r>
          <a:r>
            <a:rPr lang="it-IT" dirty="0" err="1"/>
            <a:t>Fork</a:t>
          </a:r>
          <a:endParaRPr lang="it-IT" dirty="0"/>
        </a:p>
      </dgm:t>
    </dgm:pt>
    <dgm:pt modelId="{55BFCB19-8548-9941-9793-3527CC1433EE}" type="parTrans" cxnId="{B3F424E6-FDC1-5043-AA68-F26EF1B8BFE7}">
      <dgm:prSet/>
      <dgm:spPr/>
      <dgm:t>
        <a:bodyPr/>
        <a:lstStyle/>
        <a:p>
          <a:endParaRPr lang="it-IT"/>
        </a:p>
      </dgm:t>
    </dgm:pt>
    <dgm:pt modelId="{195750BE-59A6-2C4C-B005-E75C7751BA68}" type="sibTrans" cxnId="{B3F424E6-FDC1-5043-AA68-F26EF1B8BFE7}">
      <dgm:prSet/>
      <dgm:spPr/>
      <dgm:t>
        <a:bodyPr/>
        <a:lstStyle/>
        <a:p>
          <a:endParaRPr lang="it-IT"/>
        </a:p>
      </dgm:t>
    </dgm:pt>
    <dgm:pt modelId="{069D36AC-6409-7643-AB6B-5289E0E008D3}" type="pres">
      <dgm:prSet presAssocID="{BFDF019B-F965-5843-8D0E-6F6996ED8E2F}" presName="Name0" presStyleCnt="0">
        <dgm:presLayoutVars>
          <dgm:dir/>
          <dgm:animLvl val="lvl"/>
          <dgm:resizeHandles val="exact"/>
        </dgm:presLayoutVars>
      </dgm:prSet>
      <dgm:spPr/>
    </dgm:pt>
    <dgm:pt modelId="{832F7D60-4FC7-604A-B33F-CF7C8A840291}" type="pres">
      <dgm:prSet presAssocID="{DBFE0AC7-4CCA-4844-8A1F-7CC3326ACB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BE64AED-4204-7444-9282-058B38198436}" type="pres">
      <dgm:prSet presAssocID="{12492F0D-93D1-B84E-B652-9CA97BF6E7E8}" presName="parTxOnlySpace" presStyleCnt="0"/>
      <dgm:spPr/>
    </dgm:pt>
    <dgm:pt modelId="{5E2D4CB7-7658-C54C-8DCE-BC0761805A09}" type="pres">
      <dgm:prSet presAssocID="{2560D48A-5A8E-DB45-8F00-BA2579F7AAB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A69C24C-E750-D54C-93BB-AE1B46954FC3}" type="pres">
      <dgm:prSet presAssocID="{900F8F4C-6374-B041-828D-0DB5FFF3CB09}" presName="parTxOnlySpace" presStyleCnt="0"/>
      <dgm:spPr/>
    </dgm:pt>
    <dgm:pt modelId="{67869CB4-BAD0-4749-9D1E-567572B61052}" type="pres">
      <dgm:prSet presAssocID="{B206F8ED-F9AB-094B-9938-A686BE7F6DF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A86ED16-CBD2-3844-9227-597B1616ABB0}" type="presOf" srcId="{B206F8ED-F9AB-094B-9938-A686BE7F6DFF}" destId="{67869CB4-BAD0-4749-9D1E-567572B61052}" srcOrd="0" destOrd="0" presId="urn:microsoft.com/office/officeart/2005/8/layout/chevron1"/>
    <dgm:cxn modelId="{74652319-03DC-954A-BEAF-88A095C5BD88}" srcId="{BFDF019B-F965-5843-8D0E-6F6996ED8E2F}" destId="{DBFE0AC7-4CCA-4844-8A1F-7CC3326ACB12}" srcOrd="0" destOrd="0" parTransId="{F0C917A5-E3F9-B948-A10D-4DDF31D5E8C8}" sibTransId="{12492F0D-93D1-B84E-B652-9CA97BF6E7E8}"/>
    <dgm:cxn modelId="{95E58121-A736-EB4C-9C2D-E22ACC333A47}" srcId="{BFDF019B-F965-5843-8D0E-6F6996ED8E2F}" destId="{2560D48A-5A8E-DB45-8F00-BA2579F7AAB0}" srcOrd="1" destOrd="0" parTransId="{64D81FF1-CACE-8D4D-A09F-4FB51F31B90B}" sibTransId="{900F8F4C-6374-B041-828D-0DB5FFF3CB09}"/>
    <dgm:cxn modelId="{72661B45-08E2-D540-8907-74F7E96FAC11}" type="presOf" srcId="{BFDF019B-F965-5843-8D0E-6F6996ED8E2F}" destId="{069D36AC-6409-7643-AB6B-5289E0E008D3}" srcOrd="0" destOrd="0" presId="urn:microsoft.com/office/officeart/2005/8/layout/chevron1"/>
    <dgm:cxn modelId="{1CD5F18C-6286-2142-9446-C1804DCC34A4}" type="presOf" srcId="{DBFE0AC7-4CCA-4844-8A1F-7CC3326ACB12}" destId="{832F7D60-4FC7-604A-B33F-CF7C8A840291}" srcOrd="0" destOrd="0" presId="urn:microsoft.com/office/officeart/2005/8/layout/chevron1"/>
    <dgm:cxn modelId="{5E8B6BBB-EA47-C549-8F27-43A6B2FF3476}" type="presOf" srcId="{2560D48A-5A8E-DB45-8F00-BA2579F7AAB0}" destId="{5E2D4CB7-7658-C54C-8DCE-BC0761805A09}" srcOrd="0" destOrd="0" presId="urn:microsoft.com/office/officeart/2005/8/layout/chevron1"/>
    <dgm:cxn modelId="{B3F424E6-FDC1-5043-AA68-F26EF1B8BFE7}" srcId="{BFDF019B-F965-5843-8D0E-6F6996ED8E2F}" destId="{B206F8ED-F9AB-094B-9938-A686BE7F6DFF}" srcOrd="2" destOrd="0" parTransId="{55BFCB19-8548-9941-9793-3527CC1433EE}" sibTransId="{195750BE-59A6-2C4C-B005-E75C7751BA68}"/>
    <dgm:cxn modelId="{332D70CE-8F49-1945-BFA9-DFEFA2AC9C86}" type="presParOf" srcId="{069D36AC-6409-7643-AB6B-5289E0E008D3}" destId="{832F7D60-4FC7-604A-B33F-CF7C8A840291}" srcOrd="0" destOrd="0" presId="urn:microsoft.com/office/officeart/2005/8/layout/chevron1"/>
    <dgm:cxn modelId="{1E68D51C-DC16-6045-871C-DE28679DDC22}" type="presParOf" srcId="{069D36AC-6409-7643-AB6B-5289E0E008D3}" destId="{7BE64AED-4204-7444-9282-058B38198436}" srcOrd="1" destOrd="0" presId="urn:microsoft.com/office/officeart/2005/8/layout/chevron1"/>
    <dgm:cxn modelId="{C32C5B1D-FED0-4F49-94C5-80A06C84A2B1}" type="presParOf" srcId="{069D36AC-6409-7643-AB6B-5289E0E008D3}" destId="{5E2D4CB7-7658-C54C-8DCE-BC0761805A09}" srcOrd="2" destOrd="0" presId="urn:microsoft.com/office/officeart/2005/8/layout/chevron1"/>
    <dgm:cxn modelId="{6696ABA1-1772-EB43-B013-5EDC42946A9E}" type="presParOf" srcId="{069D36AC-6409-7643-AB6B-5289E0E008D3}" destId="{7A69C24C-E750-D54C-93BB-AE1B46954FC3}" srcOrd="3" destOrd="0" presId="urn:microsoft.com/office/officeart/2005/8/layout/chevron1"/>
    <dgm:cxn modelId="{5F7B86E1-178D-CB46-AC32-272516768A2A}" type="presParOf" srcId="{069D36AC-6409-7643-AB6B-5289E0E008D3}" destId="{67869CB4-BAD0-4749-9D1E-567572B610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C1AC7-6667-1841-9781-BC2DEBFB7DA4}">
      <dsp:nvSpPr>
        <dsp:cNvPr id="0" name=""/>
        <dsp:cNvSpPr/>
      </dsp:nvSpPr>
      <dsp:spPr>
        <a:xfrm>
          <a:off x="2412673" y="250652"/>
          <a:ext cx="4974491" cy="172757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F119-4007-1A4F-BD9B-BEE319F50CA1}">
      <dsp:nvSpPr>
        <dsp:cNvPr id="0" name=""/>
        <dsp:cNvSpPr/>
      </dsp:nvSpPr>
      <dsp:spPr>
        <a:xfrm>
          <a:off x="4454981" y="4538864"/>
          <a:ext cx="905299" cy="50105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7A096-11A3-7B42-B4E2-6F76B63EBDED}">
      <dsp:nvSpPr>
        <dsp:cNvPr id="0" name=""/>
        <dsp:cNvSpPr/>
      </dsp:nvSpPr>
      <dsp:spPr>
        <a:xfrm>
          <a:off x="12" y="4732245"/>
          <a:ext cx="9815250" cy="11568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>
              <a:latin typeface="Raleway Medium"/>
            </a:rPr>
            <a:t>I PILASTRO </a:t>
          </a:r>
          <a:endParaRPr lang="it-IT" sz="3200" kern="1200" dirty="0">
            <a:latin typeface="Raleway Medium"/>
          </a:endParaRPr>
        </a:p>
      </dsp:txBody>
      <dsp:txXfrm>
        <a:off x="12" y="4732245"/>
        <a:ext cx="9815250" cy="1156858"/>
      </dsp:txXfrm>
    </dsp:sp>
    <dsp:sp modelId="{265B103B-5E51-D145-975E-84B3287E58D7}">
      <dsp:nvSpPr>
        <dsp:cNvPr id="0" name=""/>
        <dsp:cNvSpPr/>
      </dsp:nvSpPr>
      <dsp:spPr>
        <a:xfrm>
          <a:off x="4221228" y="2111652"/>
          <a:ext cx="1735287" cy="1735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Sostegno agricoltori attivi</a:t>
          </a:r>
          <a:endParaRPr lang="it-IT" sz="1200" kern="1200" dirty="0"/>
        </a:p>
      </dsp:txBody>
      <dsp:txXfrm>
        <a:off x="4475355" y="2365779"/>
        <a:ext cx="1227033" cy="1227033"/>
      </dsp:txXfrm>
    </dsp:sp>
    <dsp:sp modelId="{51859475-9954-EC41-BE10-00590CEC79BE}">
      <dsp:nvSpPr>
        <dsp:cNvPr id="0" name=""/>
        <dsp:cNvSpPr/>
      </dsp:nvSpPr>
      <dsp:spPr>
        <a:xfrm rot="20579274">
          <a:off x="2840780" y="506125"/>
          <a:ext cx="1735287" cy="1735287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Requisiti obbligatori di condizionalità e pagamento verde, cd. Greening. </a:t>
          </a:r>
          <a:endParaRPr lang="it-IT" sz="1200" kern="1200" dirty="0"/>
        </a:p>
      </dsp:txBody>
      <dsp:txXfrm>
        <a:off x="3094907" y="760252"/>
        <a:ext cx="1227033" cy="1227033"/>
      </dsp:txXfrm>
    </dsp:sp>
    <dsp:sp modelId="{E19215C6-B870-5449-BE1F-6440ACCE6075}">
      <dsp:nvSpPr>
        <dsp:cNvPr id="0" name=""/>
        <dsp:cNvSpPr/>
      </dsp:nvSpPr>
      <dsp:spPr>
        <a:xfrm rot="1332827">
          <a:off x="4954338" y="263857"/>
          <a:ext cx="1988067" cy="1988067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Agricoltura produttore di beni pubblici (tutela ambientale).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 </a:t>
          </a:r>
        </a:p>
      </dsp:txBody>
      <dsp:txXfrm>
        <a:off x="5245484" y="555003"/>
        <a:ext cx="1405775" cy="1405775"/>
      </dsp:txXfrm>
    </dsp:sp>
    <dsp:sp modelId="{D6916949-EDA6-CB41-8C52-7F8F327FD7CE}">
      <dsp:nvSpPr>
        <dsp:cNvPr id="0" name=""/>
        <dsp:cNvSpPr/>
      </dsp:nvSpPr>
      <dsp:spPr>
        <a:xfrm>
          <a:off x="2208295" y="38561"/>
          <a:ext cx="5398673" cy="431893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F7D60-4FC7-604A-B33F-CF7C8A840291}">
      <dsp:nvSpPr>
        <dsp:cNvPr id="0" name=""/>
        <dsp:cNvSpPr/>
      </dsp:nvSpPr>
      <dsp:spPr>
        <a:xfrm>
          <a:off x="2175" y="1565778"/>
          <a:ext cx="2650033" cy="106001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Green deal UE</a:t>
          </a:r>
        </a:p>
      </dsp:txBody>
      <dsp:txXfrm>
        <a:off x="532182" y="1565778"/>
        <a:ext cx="1590020" cy="1060013"/>
      </dsp:txXfrm>
    </dsp:sp>
    <dsp:sp modelId="{5E2D4CB7-7658-C54C-8DCE-BC0761805A09}">
      <dsp:nvSpPr>
        <dsp:cNvPr id="0" name=""/>
        <dsp:cNvSpPr/>
      </dsp:nvSpPr>
      <dsp:spPr>
        <a:xfrm>
          <a:off x="2387204" y="1565778"/>
          <a:ext cx="2650033" cy="1060013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Strategia UE Biodiversità 2030 </a:t>
          </a:r>
        </a:p>
      </dsp:txBody>
      <dsp:txXfrm>
        <a:off x="2917211" y="1565778"/>
        <a:ext cx="1590020" cy="1060013"/>
      </dsp:txXfrm>
    </dsp:sp>
    <dsp:sp modelId="{67869CB4-BAD0-4749-9D1E-567572B61052}">
      <dsp:nvSpPr>
        <dsp:cNvPr id="0" name=""/>
        <dsp:cNvSpPr/>
      </dsp:nvSpPr>
      <dsp:spPr>
        <a:xfrm>
          <a:off x="4772234" y="1565778"/>
          <a:ext cx="2650033" cy="1060013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Strategia Farm to </a:t>
          </a:r>
          <a:r>
            <a:rPr lang="it-IT" sz="2300" kern="1200" dirty="0" err="1"/>
            <a:t>Fork</a:t>
          </a:r>
          <a:endParaRPr lang="it-IT" sz="2300" kern="1200" dirty="0"/>
        </a:p>
      </dsp:txBody>
      <dsp:txXfrm>
        <a:off x="5302241" y="1565778"/>
        <a:ext cx="1590020" cy="1060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8079D-6022-4D85-BBC3-2802597537C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2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7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0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18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52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58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3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1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95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10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2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2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9468db0a5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9468db0a5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23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3ABB-A24F-4D20-B0C1-FAD7A5942C67}" type="datetimeFigureOut">
              <a:rPr lang="it-IT" smtClean="0"/>
              <a:t>08/04/21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9437-FFBC-4485-B6EE-A738504496C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1B5DE1-194C-4F54-8B33-65E4036E5E42}"/>
              </a:ext>
            </a:extLst>
          </p:cNvPr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rgbClr val="F8C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5D7A5D1-04D8-4E3E-AA0C-C681D923A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it-IT" dirty="0"/>
              <a:t>1. Argomento</a:t>
            </a:r>
          </a:p>
        </p:txBody>
      </p:sp>
    </p:spTree>
    <p:extLst>
      <p:ext uri="{BB962C8B-B14F-4D97-AF65-F5344CB8AC3E}">
        <p14:creationId xmlns:p14="http://schemas.microsoft.com/office/powerpoint/2010/main" val="113374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EC9F826A-C641-4CDC-9C75-BECE6FDF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04ED049E-3293-4B77-A0CF-B87D4A80B1B7}" type="datetimeFigureOut">
              <a:rPr lang="it-IT" smtClean="0"/>
              <a:pPr/>
              <a:t>08/04/21</a:t>
            </a:fld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480D549E-9EB2-428A-B2DB-DF803309B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it-IT" dirty="0"/>
              <a:t>1. Argomento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4677843-F906-4D7F-8C76-EC302D414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2EDD0E42-47C9-4F1E-A9D3-4CB918445F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919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779BCDAD-CEB5-4F8A-A047-D4AF3DB8D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04ED049E-3293-4B77-A0CF-B87D4A80B1B7}" type="datetimeFigureOut">
              <a:rPr lang="it-IT" smtClean="0"/>
              <a:pPr/>
              <a:t>08/04/21</a:t>
            </a:fld>
            <a:endParaRPr lang="it-IT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2D25E494-954D-4E72-8E25-12055EEC6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it-IT" dirty="0"/>
              <a:t>1. Argomento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36E995-D881-4F04-B060-1BCD9ED00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2EDD0E42-47C9-4F1E-A9D3-4CB918445F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513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C94083B-359D-4A18-80BC-5FCC43151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04ED049E-3293-4B77-A0CF-B87D4A80B1B7}" type="datetimeFigureOut">
              <a:rPr lang="it-IT" smtClean="0"/>
              <a:pPr/>
              <a:t>08/04/21</a:t>
            </a:fld>
            <a:endParaRPr lang="it-IT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13005C58-D298-41CE-B142-D3FC038D0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it-IT" dirty="0"/>
              <a:t>1. Argomento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26945F51-B6DE-47A6-BB84-85D4E5FA9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2EDD0E42-47C9-4F1E-A9D3-4CB918445F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622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6249715-F323-4A5A-8DB8-129427C35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04ED049E-3293-4B77-A0CF-B87D4A80B1B7}" type="datetimeFigureOut">
              <a:rPr lang="it-IT" smtClean="0"/>
              <a:pPr/>
              <a:t>08/04/21</a:t>
            </a:fld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A06556E-356F-4A87-8777-0E8100B53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it-IT" dirty="0"/>
              <a:t>1. Argomento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B46C5DC-D3D5-4279-AFF5-6BE2E216C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2EDD0E42-47C9-4F1E-A9D3-4CB918445F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09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04ED049E-3293-4B77-A0CF-B87D4A80B1B7}" type="datetimeFigureOut">
              <a:rPr lang="it-IT" smtClean="0"/>
              <a:pPr/>
              <a:t>08/04/21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it-IT" dirty="0"/>
              <a:t>1. Argomento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</a:lstStyle>
          <a:p>
            <a:fld id="{2EDD0E42-47C9-4F1E-A9D3-4CB918445F4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42C5015-8477-4AC5-9313-E4AED817C998}"/>
              </a:ext>
            </a:extLst>
          </p:cNvPr>
          <p:cNvSpPr/>
          <p:nvPr userDrawn="1"/>
        </p:nvSpPr>
        <p:spPr>
          <a:xfrm flipV="1">
            <a:off x="0" y="0"/>
            <a:ext cx="12192000" cy="67112"/>
          </a:xfrm>
          <a:prstGeom prst="rect">
            <a:avLst/>
          </a:prstGeom>
          <a:solidFill>
            <a:srgbClr val="F8C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7D5483D-9A78-4755-8268-B1071C3AA2E7}"/>
              </a:ext>
            </a:extLst>
          </p:cNvPr>
          <p:cNvSpPr/>
          <p:nvPr userDrawn="1"/>
        </p:nvSpPr>
        <p:spPr>
          <a:xfrm flipV="1">
            <a:off x="0" y="6721474"/>
            <a:ext cx="12192000" cy="179387"/>
          </a:xfrm>
          <a:prstGeom prst="rect">
            <a:avLst/>
          </a:prstGeom>
          <a:solidFill>
            <a:srgbClr val="F8C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368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FDF2E0-1B0C-284D-8F3A-A3DEC55C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9" y="2206625"/>
            <a:ext cx="4882312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it-IT" i="1" dirty="0"/>
              <a:t>La politica agricola comune</a:t>
            </a:r>
            <a:br>
              <a:rPr lang="it-IT" b="1" i="1" dirty="0"/>
            </a:br>
            <a:br>
              <a:rPr lang="it-IT" b="1" i="1" dirty="0"/>
            </a:br>
            <a:r>
              <a:rPr lang="it-IT" sz="2800" i="1" dirty="0"/>
              <a:t>Dott.ssa Ilaria Falconi</a:t>
            </a:r>
            <a:br>
              <a:rPr lang="it-IT" sz="2800" i="1" dirty="0"/>
            </a:br>
            <a:br>
              <a:rPr lang="it-IT" sz="2800" i="1" dirty="0"/>
            </a:br>
            <a:r>
              <a:rPr lang="it-IT" sz="2400" i="1" dirty="0"/>
              <a:t>Tecnologo ricerca III liv. CREA c/o MIPAAF</a:t>
            </a:r>
            <a:br>
              <a:rPr lang="it-IT" sz="2400" i="1" dirty="0"/>
            </a:br>
            <a:r>
              <a:rPr lang="it-IT" sz="2400" i="1" dirty="0"/>
              <a:t>Membro comitato scientifico AK-Kronos</a:t>
            </a:r>
            <a:br>
              <a:rPr lang="it-IT" sz="2400" i="1" dirty="0"/>
            </a:br>
            <a:r>
              <a:rPr lang="it-IT" sz="2400" i="1" dirty="0"/>
              <a:t>Consigliere direttivo nazionale SIGEA</a:t>
            </a:r>
            <a:br>
              <a:rPr lang="it-IT" sz="2400" i="1" dirty="0"/>
            </a:br>
            <a:r>
              <a:rPr lang="it-IT" sz="2400" i="1" dirty="0"/>
              <a:t>Consigliere SIGEA sez. Lazio</a:t>
            </a:r>
            <a:br>
              <a:rPr lang="it-IT" sz="2400" i="1" dirty="0"/>
            </a:br>
            <a:br>
              <a:rPr lang="it-IT" sz="2800" i="1" dirty="0"/>
            </a:br>
            <a:endParaRPr lang="en-US" sz="2800" dirty="0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0" y="1430026"/>
            <a:ext cx="5353353" cy="30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4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600"/>
              </a:spcAft>
              <a:buClrTx/>
              <a:defRPr/>
            </a:pPr>
            <a:r>
              <a:rPr lang="it-IT" sz="1900" kern="1200" dirty="0" err="1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R</a:t>
            </a:r>
            <a:r>
              <a:rPr kumimoji="0" lang="it-IT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isultati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 </a:t>
            </a:r>
            <a:r>
              <a:rPr lang="it-IT" sz="1900" kern="1200" dirty="0">
                <a:solidFill>
                  <a:prstClr val="white"/>
                </a:solidFill>
                <a:latin typeface="Raleway Medium"/>
              </a:rPr>
              <a:t>della PAC 2014 - 2020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 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02D6E7-31AF-4441-9AEC-01F3F257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388" y="909772"/>
            <a:ext cx="8792768" cy="57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3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2F7BE31-F909-D843-BC14-1237C5CD0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856274"/>
              </p:ext>
            </p:extLst>
          </p:nvPr>
        </p:nvGraphicFramePr>
        <p:xfrm>
          <a:off x="2765999" y="-529794"/>
          <a:ext cx="7424443" cy="419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 descr="Immagine che contiene testo, screenshot, verde&#10;&#10;Descrizione generata automaticamente">
            <a:extLst>
              <a:ext uri="{FF2B5EF4-FFF2-40B4-BE49-F238E27FC236}">
                <a16:creationId xmlns:a16="http://schemas.microsoft.com/office/drawing/2014/main" id="{B5D492B8-7429-724A-9574-8200E7DD6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7576" y="2323475"/>
            <a:ext cx="7233241" cy="4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1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E3901F-86D7-CA40-8635-157096C20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07" y="1333812"/>
            <a:ext cx="9469586" cy="49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2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6E5E98-2BEF-1D4C-A2C8-CA96B6490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0"/>
          <a:stretch/>
        </p:blipFill>
        <p:spPr>
          <a:xfrm>
            <a:off x="180444" y="834671"/>
            <a:ext cx="11970527" cy="58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8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42" y="1215631"/>
            <a:ext cx="9827125" cy="56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6277283-7A8C-454F-9706-30DC2B8BA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02" y="959366"/>
            <a:ext cx="8944497" cy="56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2AA3487-9959-9641-B195-36D7A46F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69" y="1071629"/>
            <a:ext cx="9344706" cy="54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D45727-99BF-E241-A688-6AB57BF1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54" y="929859"/>
            <a:ext cx="11174691" cy="57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D9ED7EF3-04F0-6541-9525-744C5E2F7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996081"/>
              </p:ext>
            </p:extLst>
          </p:nvPr>
        </p:nvGraphicFramePr>
        <p:xfrm>
          <a:off x="1352410" y="1052953"/>
          <a:ext cx="9815263" cy="616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70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4A6FAC7-DEE8-1A4F-A370-EA43EA954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8350"/>
          <a:stretch/>
        </p:blipFill>
        <p:spPr>
          <a:xfrm>
            <a:off x="416273" y="1109271"/>
            <a:ext cx="11359454" cy="5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Risultati della PAC 2014 - 2020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graphicFrame>
        <p:nvGraphicFramePr>
          <p:cNvPr id="7" name="Segnaposto contenuto 9">
            <a:extLst>
              <a:ext uri="{FF2B5EF4-FFF2-40B4-BE49-F238E27FC236}">
                <a16:creationId xmlns:a16="http://schemas.microsoft.com/office/drawing/2014/main" id="{A91D9779-A568-EA43-8743-B1E704C72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03502"/>
              </p:ext>
            </p:extLst>
          </p:nvPr>
        </p:nvGraphicFramePr>
        <p:xfrm>
          <a:off x="426666" y="1409075"/>
          <a:ext cx="11338667" cy="469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8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600"/>
              </a:spcAft>
              <a:buClrTx/>
              <a:defRPr/>
            </a:pPr>
            <a:r>
              <a:rPr lang="it-IT" sz="1900" kern="1200" dirty="0" err="1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R</a:t>
            </a:r>
            <a:r>
              <a:rPr kumimoji="0" lang="it-IT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isultati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 </a:t>
            </a:r>
            <a:r>
              <a:rPr lang="it-IT" sz="1900" kern="1200" dirty="0">
                <a:solidFill>
                  <a:prstClr val="white"/>
                </a:solidFill>
                <a:latin typeface="Raleway Medium"/>
              </a:rPr>
              <a:t>della PAC 2014 - 2020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 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7C05946-CB2C-A04F-9206-815275B9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78" y="808508"/>
            <a:ext cx="7400102" cy="582758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0F419C7-E31C-8B40-9C16-8C581026631C}"/>
              </a:ext>
            </a:extLst>
          </p:cNvPr>
          <p:cNvSpPr/>
          <p:nvPr/>
        </p:nvSpPr>
        <p:spPr>
          <a:xfrm rot="18581109">
            <a:off x="-798481" y="3033572"/>
            <a:ext cx="5665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Le risorse programmate dello sviluppo rurale e la sfida climatica</a:t>
            </a:r>
          </a:p>
        </p:txBody>
      </p:sp>
    </p:spTree>
    <p:extLst>
      <p:ext uri="{BB962C8B-B14F-4D97-AF65-F5344CB8AC3E}">
        <p14:creationId xmlns:p14="http://schemas.microsoft.com/office/powerpoint/2010/main" val="48912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o 12">
            <a:extLst>
              <a:ext uri="{FF2B5EF4-FFF2-40B4-BE49-F238E27FC236}">
                <a16:creationId xmlns:a16="http://schemas.microsoft.com/office/drawing/2014/main" id="{DB4C97A1-F529-D047-BDD2-1E5BF095472D}"/>
              </a:ext>
            </a:extLst>
          </p:cNvPr>
          <p:cNvSpPr/>
          <p:nvPr/>
        </p:nvSpPr>
        <p:spPr>
          <a:xfrm>
            <a:off x="127893" y="221916"/>
            <a:ext cx="1906293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Introduzione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5C979350-F4D3-9241-A622-4203488F5C5E}"/>
              </a:ext>
            </a:extLst>
          </p:cNvPr>
          <p:cNvSpPr/>
          <p:nvPr/>
        </p:nvSpPr>
        <p:spPr>
          <a:xfrm>
            <a:off x="1749388" y="221912"/>
            <a:ext cx="3751977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Evoluzione della PAC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8B3E816C-6396-714C-9B7B-A365F848E59D}"/>
              </a:ext>
            </a:extLst>
          </p:cNvPr>
          <p:cNvSpPr/>
          <p:nvPr/>
        </p:nvSpPr>
        <p:spPr>
          <a:xfrm>
            <a:off x="5231567" y="221912"/>
            <a:ext cx="2103769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2014 - 2020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A1108C00-9166-9040-8057-460158A68467}"/>
              </a:ext>
            </a:extLst>
          </p:cNvPr>
          <p:cNvSpPr/>
          <p:nvPr/>
        </p:nvSpPr>
        <p:spPr>
          <a:xfrm>
            <a:off x="7033455" y="221911"/>
            <a:ext cx="3499262" cy="586597"/>
          </a:xfrm>
          <a:prstGeom prst="homePlat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600"/>
              </a:spcAft>
              <a:buClrTx/>
              <a:defRPr/>
            </a:pPr>
            <a:r>
              <a:rPr lang="it-IT" sz="1900" kern="1200" dirty="0" err="1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R</a:t>
            </a:r>
            <a:r>
              <a:rPr kumimoji="0" lang="it-IT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isultati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 </a:t>
            </a:r>
            <a:r>
              <a:rPr lang="it-IT" sz="1900" kern="1200" dirty="0">
                <a:solidFill>
                  <a:prstClr val="white"/>
                </a:solidFill>
                <a:latin typeface="Raleway Medium"/>
              </a:rPr>
              <a:t>della PAC 2014 - 2020</a:t>
            </a: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 </a:t>
            </a:r>
          </a:p>
        </p:txBody>
      </p:sp>
      <p:sp>
        <p:nvSpPr>
          <p:cNvPr id="24" name="Pentagono 23">
            <a:extLst>
              <a:ext uri="{FF2B5EF4-FFF2-40B4-BE49-F238E27FC236}">
                <a16:creationId xmlns:a16="http://schemas.microsoft.com/office/drawing/2014/main" id="{0AA7B772-4CE2-3946-85DB-CC2095714B16}"/>
              </a:ext>
            </a:extLst>
          </p:cNvPr>
          <p:cNvSpPr/>
          <p:nvPr/>
        </p:nvSpPr>
        <p:spPr>
          <a:xfrm>
            <a:off x="10190442" y="221911"/>
            <a:ext cx="1873666" cy="586597"/>
          </a:xfrm>
          <a:prstGeom prst="homePlat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800" kern="1200" dirty="0">
                <a:solidFill>
                  <a:prstClr val="white"/>
                </a:solidFill>
                <a:latin typeface="Raleway Medium"/>
                <a:ea typeface="+mn-ea"/>
                <a:cs typeface="+mn-cs"/>
              </a:rPr>
              <a:t>PAC post 2020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79EC86-8AA1-FC45-AB3C-C78D79D5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808" y="1069675"/>
            <a:ext cx="9722383" cy="53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5188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uti per argo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302</Words>
  <Application>Microsoft Macintosh PowerPoint</Application>
  <PresentationFormat>Widescreen</PresentationFormat>
  <Paragraphs>72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Calibri</vt:lpstr>
      <vt:lpstr>Raleway</vt:lpstr>
      <vt:lpstr>Raleway Medium</vt:lpstr>
      <vt:lpstr>Arial</vt:lpstr>
      <vt:lpstr>Calibri Light</vt:lpstr>
      <vt:lpstr>Contenuti per argomento</vt:lpstr>
      <vt:lpstr>La politica agricola comune  Dott.ssa Ilaria Falconi  Tecnologo ricerca III liv. CREA c/o MIPAAF Membro comitato scientifico AK-Kronos Consigliere direttivo nazionale SIGEA Consigliere SIGEA sez. Lazio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ilaria falconi</cp:lastModifiedBy>
  <cp:revision>85</cp:revision>
  <dcterms:modified xsi:type="dcterms:W3CDTF">2021-04-08T14:12:52Z</dcterms:modified>
</cp:coreProperties>
</file>