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310" r:id="rId2"/>
    <p:sldId id="268" r:id="rId3"/>
    <p:sldId id="269" r:id="rId4"/>
    <p:sldId id="270" r:id="rId5"/>
    <p:sldId id="266" r:id="rId6"/>
    <p:sldId id="257" r:id="rId7"/>
    <p:sldId id="261" r:id="rId8"/>
    <p:sldId id="262" r:id="rId9"/>
    <p:sldId id="263" r:id="rId10"/>
    <p:sldId id="264" r:id="rId11"/>
    <p:sldId id="265" r:id="rId12"/>
    <p:sldId id="307" r:id="rId13"/>
    <p:sldId id="271" r:id="rId14"/>
    <p:sldId id="272" r:id="rId15"/>
    <p:sldId id="273" r:id="rId16"/>
    <p:sldId id="274" r:id="rId17"/>
    <p:sldId id="276" r:id="rId18"/>
    <p:sldId id="308" r:id="rId19"/>
    <p:sldId id="275" r:id="rId20"/>
    <p:sldId id="277" r:id="rId21"/>
    <p:sldId id="309" r:id="rId22"/>
    <p:sldId id="278" r:id="rId23"/>
    <p:sldId id="279" r:id="rId24"/>
    <p:sldId id="280" r:id="rId25"/>
    <p:sldId id="281" r:id="rId26"/>
    <p:sldId id="282" r:id="rId27"/>
    <p:sldId id="284" r:id="rId28"/>
    <p:sldId id="287" r:id="rId29"/>
    <p:sldId id="288" r:id="rId30"/>
    <p:sldId id="286" r:id="rId31"/>
    <p:sldId id="299" r:id="rId32"/>
    <p:sldId id="301" r:id="rId33"/>
    <p:sldId id="300" r:id="rId34"/>
    <p:sldId id="302" r:id="rId35"/>
    <p:sldId id="298" r:id="rId36"/>
    <p:sldId id="303" r:id="rId37"/>
    <p:sldId id="305" r:id="rId38"/>
    <p:sldId id="304" r:id="rId39"/>
    <p:sldId id="297" r:id="rId4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FFFF66"/>
    <a:srgbClr val="CC9900"/>
    <a:srgbClr val="66FF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660"/>
  </p:normalViewPr>
  <p:slideViewPr>
    <p:cSldViewPr>
      <p:cViewPr varScale="1">
        <p:scale>
          <a:sx n="72" d="100"/>
          <a:sy n="72" d="100"/>
        </p:scale>
        <p:origin x="141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A94DD7-6FDA-4C15-8668-1B6FEA3486A8}" type="datetimeFigureOut">
              <a:rPr lang="it-IT" smtClean="0"/>
              <a:t>07/03/2022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30809-A255-485C-B29E-DECCE3BE2051}" type="slidenum">
              <a:rPr lang="it-IT" smtClean="0"/>
              <a:t>‹N›</a:t>
            </a:fld>
            <a:endParaRPr lang="it-IT"/>
          </a:p>
        </p:txBody>
      </p:sp>
    </p:spTree>
    <p:extLst>
      <p:ext uri="{BB962C8B-B14F-4D97-AF65-F5344CB8AC3E}">
        <p14:creationId xmlns:p14="http://schemas.microsoft.com/office/powerpoint/2010/main" val="908683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sp>
        <p:nvSpPr>
          <p:cNvPr id="19" name="Segnaposto data 18"/>
          <p:cNvSpPr>
            <a:spLocks noGrp="1"/>
          </p:cNvSpPr>
          <p:nvPr>
            <p:ph type="dt" sz="half" idx="10"/>
          </p:nvPr>
        </p:nvSpPr>
        <p:spPr/>
        <p:txBody>
          <a:bodyPr/>
          <a:lstStyle/>
          <a:p>
            <a:fld id="{FDF47224-4990-4202-B3B1-B6E8AA8FFA80}" type="datetime1">
              <a:rPr lang="it-IT" smtClean="0"/>
              <a:t>07/03/2022</a:t>
            </a:fld>
            <a:endParaRPr lang="it-IT"/>
          </a:p>
        </p:txBody>
      </p:sp>
      <p:sp>
        <p:nvSpPr>
          <p:cNvPr id="8" name="Segnaposto piè di pagina 7"/>
          <p:cNvSpPr>
            <a:spLocks noGrp="1"/>
          </p:cNvSpPr>
          <p:nvPr>
            <p:ph type="ftr" sz="quarter" idx="11"/>
          </p:nvPr>
        </p:nvSpPr>
        <p:spPr/>
        <p:txBody>
          <a:bodyPr/>
          <a:lstStyle/>
          <a:p>
            <a:r>
              <a:rPr lang="it-IT"/>
              <a:t>copyright 2022 © Rizzoli Education S.p.A. Milano - Tutti i diritti riservati - Anno scolastico 2021/2022  RiViSTA online</a:t>
            </a:r>
          </a:p>
        </p:txBody>
      </p:sp>
      <p:sp>
        <p:nvSpPr>
          <p:cNvPr id="11" name="Segnaposto numero diapositiva 10"/>
          <p:cNvSpPr>
            <a:spLocks noGrp="1"/>
          </p:cNvSpPr>
          <p:nvPr>
            <p:ph type="sldNum" sz="quarter" idx="12"/>
          </p:nvPr>
        </p:nvSpPr>
        <p:spPr/>
        <p:txBody>
          <a:bodyPr/>
          <a:lstStyle/>
          <a:p>
            <a:fld id="{06349F4D-CB67-4E87-A733-D2EC9C035131}"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F249C6A5-12E2-48EF-BF3C-9A7986CC729A}" type="datetime1">
              <a:rPr lang="it-IT" smtClean="0"/>
              <a:t>07/03/2022</a:t>
            </a:fld>
            <a:endParaRPr lang="it-IT"/>
          </a:p>
        </p:txBody>
      </p:sp>
      <p:sp>
        <p:nvSpPr>
          <p:cNvPr id="5" name="Segnaposto piè di pagina 4"/>
          <p:cNvSpPr>
            <a:spLocks noGrp="1"/>
          </p:cNvSpPr>
          <p:nvPr>
            <p:ph type="ftr" sz="quarter" idx="11"/>
          </p:nvPr>
        </p:nvSpPr>
        <p:spPr/>
        <p:txBody>
          <a:bodyPr/>
          <a:lstStyle/>
          <a:p>
            <a:r>
              <a:rPr lang="it-IT"/>
              <a:t>copyright 2022 © Rizzoli Education S.p.A. Milano - Tutti i diritti riservati - Anno scolastico 2021/2022  RiViSTA online</a:t>
            </a:r>
          </a:p>
        </p:txBody>
      </p:sp>
      <p:sp>
        <p:nvSpPr>
          <p:cNvPr id="6" name="Segnaposto numero diapositiva 5"/>
          <p:cNvSpPr>
            <a:spLocks noGrp="1"/>
          </p:cNvSpPr>
          <p:nvPr>
            <p:ph type="sldNum" sz="quarter" idx="12"/>
          </p:nvPr>
        </p:nvSpPr>
        <p:spPr/>
        <p:txBody>
          <a:bodyPr/>
          <a:lstStyle/>
          <a:p>
            <a:fld id="{06349F4D-CB67-4E87-A733-D2EC9C035131}"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FD5B8FC4-92F8-4986-A8E1-1B3AE0060AA3}" type="datetime1">
              <a:rPr lang="it-IT" smtClean="0"/>
              <a:t>07/03/2022</a:t>
            </a:fld>
            <a:endParaRPr lang="it-IT"/>
          </a:p>
        </p:txBody>
      </p:sp>
      <p:sp>
        <p:nvSpPr>
          <p:cNvPr id="5" name="Segnaposto piè di pagina 4"/>
          <p:cNvSpPr>
            <a:spLocks noGrp="1"/>
          </p:cNvSpPr>
          <p:nvPr>
            <p:ph type="ftr" sz="quarter" idx="11"/>
          </p:nvPr>
        </p:nvSpPr>
        <p:spPr/>
        <p:txBody>
          <a:bodyPr/>
          <a:lstStyle/>
          <a:p>
            <a:r>
              <a:rPr lang="it-IT"/>
              <a:t>copyright 2022 © Rizzoli Education S.p.A. Milano - Tutti i diritti riservati - Anno scolastico 2021/2022  RiViSTA online</a:t>
            </a:r>
          </a:p>
        </p:txBody>
      </p:sp>
      <p:sp>
        <p:nvSpPr>
          <p:cNvPr id="6" name="Segnaposto numero diapositiva 5"/>
          <p:cNvSpPr>
            <a:spLocks noGrp="1"/>
          </p:cNvSpPr>
          <p:nvPr>
            <p:ph type="sldNum" sz="quarter" idx="12"/>
          </p:nvPr>
        </p:nvSpPr>
        <p:spPr/>
        <p:txBody>
          <a:bodyPr/>
          <a:lstStyle/>
          <a:p>
            <a:fld id="{06349F4D-CB67-4E87-A733-D2EC9C035131}"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29BDB7D0-250D-4A2E-AE88-78CF01088555}" type="datetime1">
              <a:rPr lang="it-IT" smtClean="0"/>
              <a:t>07/03/2022</a:t>
            </a:fld>
            <a:endParaRPr lang="it-IT"/>
          </a:p>
        </p:txBody>
      </p:sp>
      <p:sp>
        <p:nvSpPr>
          <p:cNvPr id="5" name="Segnaposto piè di pagina 4"/>
          <p:cNvSpPr>
            <a:spLocks noGrp="1"/>
          </p:cNvSpPr>
          <p:nvPr>
            <p:ph type="ftr" sz="quarter" idx="11"/>
          </p:nvPr>
        </p:nvSpPr>
        <p:spPr/>
        <p:txBody>
          <a:bodyPr/>
          <a:lstStyle/>
          <a:p>
            <a:r>
              <a:rPr lang="it-IT"/>
              <a:t>copyright 2022 © Rizzoli Education S.p.A. Milano - Tutti i diritti riservati - Anno scolastico 2021/2022  RiViSTA online</a:t>
            </a:r>
          </a:p>
        </p:txBody>
      </p:sp>
      <p:sp>
        <p:nvSpPr>
          <p:cNvPr id="6" name="Segnaposto numero diapositiva 5"/>
          <p:cNvSpPr>
            <a:spLocks noGrp="1"/>
          </p:cNvSpPr>
          <p:nvPr>
            <p:ph type="sldNum" sz="quarter" idx="12"/>
          </p:nvPr>
        </p:nvSpPr>
        <p:spPr/>
        <p:txBody>
          <a:bodyPr/>
          <a:lstStyle/>
          <a:p>
            <a:fld id="{06349F4D-CB67-4E87-A733-D2EC9C035131}"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6AB6D045-E560-4EB7-9B63-20FDABA70D2D}" type="datetime1">
              <a:rPr lang="it-IT" smtClean="0"/>
              <a:t>07/03/2022</a:t>
            </a:fld>
            <a:endParaRPr lang="it-IT"/>
          </a:p>
        </p:txBody>
      </p:sp>
      <p:sp>
        <p:nvSpPr>
          <p:cNvPr id="5" name="Segnaposto piè di pagina 4"/>
          <p:cNvSpPr>
            <a:spLocks noGrp="1"/>
          </p:cNvSpPr>
          <p:nvPr>
            <p:ph type="ftr" sz="quarter" idx="11"/>
          </p:nvPr>
        </p:nvSpPr>
        <p:spPr/>
        <p:txBody>
          <a:bodyPr/>
          <a:lstStyle/>
          <a:p>
            <a:r>
              <a:rPr lang="it-IT"/>
              <a:t>copyright 2022 © Rizzoli Education S.p.A. Milano - Tutti i diritti riservati - Anno scolastico 2021/2022  RiViSTA online</a:t>
            </a:r>
          </a:p>
        </p:txBody>
      </p:sp>
      <p:sp>
        <p:nvSpPr>
          <p:cNvPr id="6" name="Segnaposto numero diapositiva 5"/>
          <p:cNvSpPr>
            <a:spLocks noGrp="1"/>
          </p:cNvSpPr>
          <p:nvPr>
            <p:ph type="sldNum" sz="quarter" idx="12"/>
          </p:nvPr>
        </p:nvSpPr>
        <p:spPr/>
        <p:txBody>
          <a:bodyPr/>
          <a:lstStyle/>
          <a:p>
            <a:fld id="{06349F4D-CB67-4E87-A733-D2EC9C035131}"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3850EC19-3932-40BE-91B2-AA5668E96938}" type="datetime1">
              <a:rPr lang="it-IT" smtClean="0"/>
              <a:t>07/03/2022</a:t>
            </a:fld>
            <a:endParaRPr lang="it-IT"/>
          </a:p>
        </p:txBody>
      </p:sp>
      <p:sp>
        <p:nvSpPr>
          <p:cNvPr id="6" name="Segnaposto piè di pagina 5"/>
          <p:cNvSpPr>
            <a:spLocks noGrp="1"/>
          </p:cNvSpPr>
          <p:nvPr>
            <p:ph type="ftr" sz="quarter" idx="11"/>
          </p:nvPr>
        </p:nvSpPr>
        <p:spPr/>
        <p:txBody>
          <a:bodyPr/>
          <a:lstStyle/>
          <a:p>
            <a:r>
              <a:rPr lang="it-IT"/>
              <a:t>copyright 2022 © Rizzoli Education S.p.A. Milano - Tutti i diritti riservati - Anno scolastico 2021/2022  RiViSTA online</a:t>
            </a:r>
          </a:p>
        </p:txBody>
      </p:sp>
      <p:sp>
        <p:nvSpPr>
          <p:cNvPr id="7" name="Segnaposto numero diapositiva 6"/>
          <p:cNvSpPr>
            <a:spLocks noGrp="1"/>
          </p:cNvSpPr>
          <p:nvPr>
            <p:ph type="sldNum" sz="quarter" idx="12"/>
          </p:nvPr>
        </p:nvSpPr>
        <p:spPr/>
        <p:txBody>
          <a:bodyPr/>
          <a:lstStyle/>
          <a:p>
            <a:fld id="{06349F4D-CB67-4E87-A733-D2EC9C035131}"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AA47428F-2698-46A0-87B5-4E7B8A233B3B}" type="datetime1">
              <a:rPr lang="it-IT" smtClean="0"/>
              <a:t>07/03/2022</a:t>
            </a:fld>
            <a:endParaRPr lang="it-IT"/>
          </a:p>
        </p:txBody>
      </p:sp>
      <p:sp>
        <p:nvSpPr>
          <p:cNvPr id="8" name="Segnaposto piè di pagina 7"/>
          <p:cNvSpPr>
            <a:spLocks noGrp="1"/>
          </p:cNvSpPr>
          <p:nvPr>
            <p:ph type="ftr" sz="quarter" idx="11"/>
          </p:nvPr>
        </p:nvSpPr>
        <p:spPr/>
        <p:txBody>
          <a:bodyPr/>
          <a:lstStyle/>
          <a:p>
            <a:r>
              <a:rPr lang="it-IT"/>
              <a:t>copyright 2022 © Rizzoli Education S.p.A. Milano - Tutti i diritti riservati - Anno scolastico 2021/2022  RiViSTA online</a:t>
            </a:r>
          </a:p>
        </p:txBody>
      </p:sp>
      <p:sp>
        <p:nvSpPr>
          <p:cNvPr id="9" name="Segnaposto numero diapositiva 8"/>
          <p:cNvSpPr>
            <a:spLocks noGrp="1"/>
          </p:cNvSpPr>
          <p:nvPr>
            <p:ph type="sldNum" sz="quarter" idx="12"/>
          </p:nvPr>
        </p:nvSpPr>
        <p:spPr/>
        <p:txBody>
          <a:bodyPr/>
          <a:lstStyle/>
          <a:p>
            <a:fld id="{06349F4D-CB67-4E87-A733-D2EC9C035131}"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F727A2B1-445B-4014-9EBD-4B129DFEE557}" type="datetime1">
              <a:rPr lang="it-IT" smtClean="0"/>
              <a:t>07/03/2022</a:t>
            </a:fld>
            <a:endParaRPr lang="it-IT"/>
          </a:p>
        </p:txBody>
      </p:sp>
      <p:sp>
        <p:nvSpPr>
          <p:cNvPr id="4" name="Segnaposto piè di pagina 3"/>
          <p:cNvSpPr>
            <a:spLocks noGrp="1"/>
          </p:cNvSpPr>
          <p:nvPr>
            <p:ph type="ftr" sz="quarter" idx="11"/>
          </p:nvPr>
        </p:nvSpPr>
        <p:spPr/>
        <p:txBody>
          <a:bodyPr/>
          <a:lstStyle/>
          <a:p>
            <a:r>
              <a:rPr lang="it-IT"/>
              <a:t>copyright 2022 © Rizzoli Education S.p.A. Milano - Tutti i diritti riservati - Anno scolastico 2021/2022  RiViSTA online</a:t>
            </a:r>
          </a:p>
        </p:txBody>
      </p:sp>
      <p:sp>
        <p:nvSpPr>
          <p:cNvPr id="5" name="Segnaposto numero diapositiva 4"/>
          <p:cNvSpPr>
            <a:spLocks noGrp="1"/>
          </p:cNvSpPr>
          <p:nvPr>
            <p:ph type="sldNum" sz="quarter" idx="12"/>
          </p:nvPr>
        </p:nvSpPr>
        <p:spPr/>
        <p:txBody>
          <a:bodyPr/>
          <a:lstStyle/>
          <a:p>
            <a:fld id="{06349F4D-CB67-4E87-A733-D2EC9C035131}"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Segnaposto data 1"/>
          <p:cNvSpPr>
            <a:spLocks noGrp="1"/>
          </p:cNvSpPr>
          <p:nvPr>
            <p:ph type="dt" sz="half" idx="10"/>
          </p:nvPr>
        </p:nvSpPr>
        <p:spPr/>
        <p:txBody>
          <a:bodyPr/>
          <a:lstStyle/>
          <a:p>
            <a:fld id="{FF3C1529-66C0-409B-9D73-1EC11D05EF20}" type="datetime1">
              <a:rPr lang="it-IT" smtClean="0"/>
              <a:t>07/03/2022</a:t>
            </a:fld>
            <a:endParaRPr lang="it-IT"/>
          </a:p>
        </p:txBody>
      </p:sp>
      <p:sp>
        <p:nvSpPr>
          <p:cNvPr id="3" name="Segnaposto piè di pagina 2"/>
          <p:cNvSpPr>
            <a:spLocks noGrp="1"/>
          </p:cNvSpPr>
          <p:nvPr>
            <p:ph type="ftr" sz="quarter" idx="11"/>
          </p:nvPr>
        </p:nvSpPr>
        <p:spPr/>
        <p:txBody>
          <a:bodyPr/>
          <a:lstStyle/>
          <a:p>
            <a:r>
              <a:rPr lang="it-IT"/>
              <a:t>copyright 2022 © Rizzoli Education S.p.A. Milano - Tutti i diritti riservati - Anno scolastico 2021/2022  RiViSTA online</a:t>
            </a:r>
          </a:p>
        </p:txBody>
      </p:sp>
      <p:sp>
        <p:nvSpPr>
          <p:cNvPr id="4" name="Segnaposto numero diapositiva 3"/>
          <p:cNvSpPr>
            <a:spLocks noGrp="1"/>
          </p:cNvSpPr>
          <p:nvPr>
            <p:ph type="sldNum" sz="quarter" idx="12"/>
          </p:nvPr>
        </p:nvSpPr>
        <p:spPr/>
        <p:txBody>
          <a:bodyPr/>
          <a:lstStyle/>
          <a:p>
            <a:fld id="{06349F4D-CB67-4E87-A733-D2EC9C035131}"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D9BC5F04-3E08-4054-93F1-9A31E0466011}" type="datetime1">
              <a:rPr lang="it-IT" smtClean="0"/>
              <a:t>07/03/2022</a:t>
            </a:fld>
            <a:endParaRPr lang="it-IT"/>
          </a:p>
        </p:txBody>
      </p:sp>
      <p:sp>
        <p:nvSpPr>
          <p:cNvPr id="6" name="Segnaposto piè di pagina 5"/>
          <p:cNvSpPr>
            <a:spLocks noGrp="1"/>
          </p:cNvSpPr>
          <p:nvPr>
            <p:ph type="ftr" sz="quarter" idx="11"/>
          </p:nvPr>
        </p:nvSpPr>
        <p:spPr/>
        <p:txBody>
          <a:bodyPr/>
          <a:lstStyle/>
          <a:p>
            <a:r>
              <a:rPr lang="it-IT"/>
              <a:t>copyright 2022 © Rizzoli Education S.p.A. Milano - Tutti i diritti riservati - Anno scolastico 2021/2022  RiViSTA online</a:t>
            </a:r>
          </a:p>
        </p:txBody>
      </p:sp>
      <p:sp>
        <p:nvSpPr>
          <p:cNvPr id="7" name="Segnaposto numero diapositiva 6"/>
          <p:cNvSpPr>
            <a:spLocks noGrp="1"/>
          </p:cNvSpPr>
          <p:nvPr>
            <p:ph type="sldNum" sz="quarter" idx="12"/>
          </p:nvPr>
        </p:nvSpPr>
        <p:spPr/>
        <p:txBody>
          <a:bodyPr/>
          <a:lstStyle/>
          <a:p>
            <a:fld id="{06349F4D-CB67-4E87-A733-D2EC9C035131}"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con singolo angolo arrotondat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3AEDD076-DE64-4F66-AD14-B778A45444BA}" type="datetime1">
              <a:rPr lang="it-IT" smtClean="0"/>
              <a:t>07/03/2022</a:t>
            </a:fld>
            <a:endParaRPr lang="it-IT"/>
          </a:p>
        </p:txBody>
      </p:sp>
      <p:sp>
        <p:nvSpPr>
          <p:cNvPr id="6" name="Segnaposto piè di pagina 5"/>
          <p:cNvSpPr>
            <a:spLocks noGrp="1"/>
          </p:cNvSpPr>
          <p:nvPr>
            <p:ph type="ftr" sz="quarter" idx="11"/>
          </p:nvPr>
        </p:nvSpPr>
        <p:spPr/>
        <p:txBody>
          <a:bodyPr/>
          <a:lstStyle/>
          <a:p>
            <a:r>
              <a:rPr lang="it-IT"/>
              <a:t>copyright 2022 © Rizzoli Education S.p.A. Milano - Tutti i diritti riservati - Anno scolastico 2021/2022  RiViSTA online</a:t>
            </a:r>
          </a:p>
        </p:txBody>
      </p:sp>
      <p:sp>
        <p:nvSpPr>
          <p:cNvPr id="7" name="Segnaposto numero diapositiva 6"/>
          <p:cNvSpPr>
            <a:spLocks noGrp="1"/>
          </p:cNvSpPr>
          <p:nvPr>
            <p:ph type="sldNum" sz="quarter" idx="12"/>
          </p:nvPr>
        </p:nvSpPr>
        <p:spPr/>
        <p:txBody>
          <a:bodyPr/>
          <a:lstStyle/>
          <a:p>
            <a:fld id="{06349F4D-CB67-4E87-A733-D2EC9C035131}" type="slidenum">
              <a:rPr lang="it-IT" smtClean="0"/>
              <a:t>‹N›</a:t>
            </a:fld>
            <a:endParaRPr lang="it-IT"/>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a:t>Fare clic sull'icona per inserire un'immagine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p>
            <a:r>
              <a:rPr kumimoji="0" lang="it-IT"/>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5224288-ED43-4610-B9B1-5F55D7A41A9C}" type="datetime1">
              <a:rPr lang="it-IT" smtClean="0"/>
              <a:t>07/03/2022</a:t>
            </a:fld>
            <a:endParaRPr lang="it-IT"/>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it-IT"/>
              <a:t>copyright 2022 © Rizzoli Education S.p.A. Milano - Tutti i diritti riservati - Anno scolastico 2021/2022  RiViSTA online</a:t>
            </a:r>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6349F4D-CB67-4E87-A733-D2EC9C035131}"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8.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3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jpeg"/><Relationship Id="rId7" Type="http://schemas.openxmlformats.org/officeDocument/2006/relationships/image" Target="../media/image60.pn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jpeg"/></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png"/><Relationship Id="rId4" Type="http://schemas.openxmlformats.org/officeDocument/2006/relationships/image" Target="../media/image71.jpeg"/></Relationships>
</file>

<file path=ppt/slides/_rels/slide3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52.png"/><Relationship Id="rId3" Type="http://schemas.openxmlformats.org/officeDocument/2006/relationships/image" Target="../media/image45.png"/><Relationship Id="rId7" Type="http://schemas.openxmlformats.org/officeDocument/2006/relationships/image" Target="../media/image65.jpeg"/><Relationship Id="rId12" Type="http://schemas.openxmlformats.org/officeDocument/2006/relationships/image" Target="../media/image77.png"/><Relationship Id="rId2" Type="http://schemas.openxmlformats.org/officeDocument/2006/relationships/image" Target="../media/image44.png"/><Relationship Id="rId16"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64.jpeg"/><Relationship Id="rId11" Type="http://schemas.openxmlformats.org/officeDocument/2006/relationships/image" Target="../media/image76.png"/><Relationship Id="rId5" Type="http://schemas.openxmlformats.org/officeDocument/2006/relationships/image" Target="../media/image63.jpeg"/><Relationship Id="rId15" Type="http://schemas.openxmlformats.org/officeDocument/2006/relationships/image" Target="../media/image79.jpeg"/><Relationship Id="rId10" Type="http://schemas.openxmlformats.org/officeDocument/2006/relationships/image" Target="../media/image75.png"/><Relationship Id="rId4" Type="http://schemas.openxmlformats.org/officeDocument/2006/relationships/image" Target="../media/image56.png"/><Relationship Id="rId9" Type="http://schemas.openxmlformats.org/officeDocument/2006/relationships/image" Target="../media/image59.jpeg"/><Relationship Id="rId14" Type="http://schemas.openxmlformats.org/officeDocument/2006/relationships/image" Target="../media/image7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Alexander_Osterwalder"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1.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jpe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7.svg"/><Relationship Id="rId5" Type="http://schemas.openxmlformats.org/officeDocument/2006/relationships/image" Target="../media/image13.png"/><Relationship Id="rId10"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26.xml"/><Relationship Id="rId18" Type="http://schemas.openxmlformats.org/officeDocument/2006/relationships/image" Target="../media/image17.png"/><Relationship Id="rId3" Type="http://schemas.openxmlformats.org/officeDocument/2006/relationships/slide" Target="slide16.xml"/><Relationship Id="rId21" Type="http://schemas.openxmlformats.org/officeDocument/2006/relationships/image" Target="../media/image20.png"/><Relationship Id="rId7" Type="http://schemas.openxmlformats.org/officeDocument/2006/relationships/image" Target="../media/image12.png"/><Relationship Id="rId12" Type="http://schemas.openxmlformats.org/officeDocument/2006/relationships/slide" Target="slide19.xml"/><Relationship Id="rId17" Type="http://schemas.microsoft.com/office/2007/relationships/hdphoto" Target="../media/hdphoto1.wdp"/><Relationship Id="rId2" Type="http://schemas.openxmlformats.org/officeDocument/2006/relationships/image" Target="../media/image11.emf"/><Relationship Id="rId16" Type="http://schemas.openxmlformats.org/officeDocument/2006/relationships/image" Target="../media/image1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24.xml"/><Relationship Id="rId5" Type="http://schemas.openxmlformats.org/officeDocument/2006/relationships/slide" Target="slide13.xml"/><Relationship Id="rId15" Type="http://schemas.openxmlformats.org/officeDocument/2006/relationships/image" Target="../media/image23.png"/><Relationship Id="rId10" Type="http://schemas.openxmlformats.org/officeDocument/2006/relationships/slide" Target="slide22.xml"/><Relationship Id="rId19" Type="http://schemas.openxmlformats.org/officeDocument/2006/relationships/image" Target="../media/image18.png"/><Relationship Id="rId4" Type="http://schemas.openxmlformats.org/officeDocument/2006/relationships/image" Target="../media/image22.png"/><Relationship Id="rId9" Type="http://schemas.openxmlformats.org/officeDocument/2006/relationships/image" Target="../media/image14.jpeg"/><Relationship Id="rId14" Type="http://schemas.openxmlformats.org/officeDocument/2006/relationships/slide" Target="slide28.xml"/><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1D8BC418-DAE8-4233-8F4B-C3DF3F0BAE0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7704" y="692696"/>
            <a:ext cx="5756175" cy="3837450"/>
          </a:xfrm>
        </p:spPr>
      </p:pic>
      <p:sp>
        <p:nvSpPr>
          <p:cNvPr id="4" name="Segnaposto piè di pagina 3">
            <a:extLst>
              <a:ext uri="{FF2B5EF4-FFF2-40B4-BE49-F238E27FC236}">
                <a16:creationId xmlns:a16="http://schemas.microsoft.com/office/drawing/2014/main" id="{A6631CC1-FB07-45D4-9C77-E8FA3C985FBB}"/>
              </a:ext>
            </a:extLst>
          </p:cNvPr>
          <p:cNvSpPr>
            <a:spLocks noGrp="1"/>
          </p:cNvSpPr>
          <p:nvPr>
            <p:ph type="ftr" sz="quarter" idx="11"/>
          </p:nvPr>
        </p:nvSpPr>
        <p:spPr>
          <a:xfrm>
            <a:off x="502920" y="6111875"/>
            <a:ext cx="7845408" cy="365125"/>
          </a:xfrm>
        </p:spPr>
        <p:txBody>
          <a:bodyPr/>
          <a:lstStyle/>
          <a:p>
            <a:r>
              <a:rPr lang="it-IT" dirty="0"/>
              <a:t>copyright 2022 © Rizzoli </a:t>
            </a:r>
            <a:r>
              <a:rPr lang="it-IT" dirty="0" err="1"/>
              <a:t>Education</a:t>
            </a:r>
            <a:r>
              <a:rPr lang="it-IT" dirty="0"/>
              <a:t> S.p.A. Milano - Tutti i diritti riservati - Anno scolastico 2021/2022  </a:t>
            </a:r>
            <a:r>
              <a:rPr lang="it-IT" dirty="0" err="1"/>
              <a:t>RiViSTA</a:t>
            </a:r>
            <a:r>
              <a:rPr lang="it-IT" dirty="0"/>
              <a:t> online</a:t>
            </a:r>
          </a:p>
        </p:txBody>
      </p:sp>
      <p:sp>
        <p:nvSpPr>
          <p:cNvPr id="5" name="Segnaposto numero diapositiva 4">
            <a:extLst>
              <a:ext uri="{FF2B5EF4-FFF2-40B4-BE49-F238E27FC236}">
                <a16:creationId xmlns:a16="http://schemas.microsoft.com/office/drawing/2014/main" id="{FA047821-F144-4B00-91F8-7D386594374E}"/>
              </a:ext>
            </a:extLst>
          </p:cNvPr>
          <p:cNvSpPr>
            <a:spLocks noGrp="1"/>
          </p:cNvSpPr>
          <p:nvPr>
            <p:ph type="sldNum" sz="quarter" idx="12"/>
          </p:nvPr>
        </p:nvSpPr>
        <p:spPr/>
        <p:txBody>
          <a:bodyPr/>
          <a:lstStyle/>
          <a:p>
            <a:fld id="{06349F4D-CB67-4E87-A733-D2EC9C035131}" type="slidenum">
              <a:rPr lang="it-IT" smtClean="0"/>
              <a:t>1</a:t>
            </a:fld>
            <a:endParaRPr lang="it-IT"/>
          </a:p>
        </p:txBody>
      </p:sp>
      <p:sp>
        <p:nvSpPr>
          <p:cNvPr id="2" name="Titolo 1">
            <a:extLst>
              <a:ext uri="{FF2B5EF4-FFF2-40B4-BE49-F238E27FC236}">
                <a16:creationId xmlns:a16="http://schemas.microsoft.com/office/drawing/2014/main" id="{EE7DD142-1B67-4E15-8E23-5EEEA62FC587}"/>
              </a:ext>
            </a:extLst>
          </p:cNvPr>
          <p:cNvSpPr>
            <a:spLocks noGrp="1"/>
          </p:cNvSpPr>
          <p:nvPr>
            <p:ph type="title"/>
          </p:nvPr>
        </p:nvSpPr>
        <p:spPr>
          <a:xfrm>
            <a:off x="502920" y="4530146"/>
            <a:ext cx="8183880" cy="1275118"/>
          </a:xfrm>
        </p:spPr>
        <p:txBody>
          <a:bodyPr>
            <a:normAutofit fontScale="90000"/>
          </a:bodyPr>
          <a:lstStyle/>
          <a:p>
            <a:pPr algn="ctr">
              <a:lnSpc>
                <a:spcPct val="115000"/>
              </a:lnSpc>
            </a:pPr>
            <a:r>
              <a:rPr lang="it-IT" sz="2400" cap="all" dirty="0">
                <a:solidFill>
                  <a:srgbClr val="0070C0"/>
                </a:solidFill>
                <a:effectLst/>
                <a:ea typeface="Arial" panose="020B0604020202020204" pitchFamily="34" charset="0"/>
              </a:rPr>
              <a:t>lezione sul business model canvas (</a:t>
            </a:r>
            <a:r>
              <a:rPr lang="it-IT" sz="2400" cap="all" dirty="0" err="1">
                <a:solidFill>
                  <a:srgbClr val="0070C0"/>
                </a:solidFill>
                <a:effectLst/>
                <a:ea typeface="Arial" panose="020B0604020202020204" pitchFamily="34" charset="0"/>
              </a:rPr>
              <a:t>bmc</a:t>
            </a:r>
            <a:r>
              <a:rPr lang="it-IT" sz="2400" cap="all" dirty="0">
                <a:solidFill>
                  <a:srgbClr val="0070C0"/>
                </a:solidFill>
                <a:effectLst/>
                <a:ea typeface="Arial" panose="020B0604020202020204" pitchFamily="34" charset="0"/>
              </a:rPr>
              <a:t>)</a:t>
            </a:r>
            <a:br>
              <a:rPr lang="en-GB" sz="2400" dirty="0">
                <a:solidFill>
                  <a:srgbClr val="0070C0"/>
                </a:solidFill>
                <a:effectLst/>
                <a:ea typeface="Arial" panose="020B0604020202020204" pitchFamily="34" charset="0"/>
              </a:rPr>
            </a:br>
            <a:r>
              <a:rPr lang="it-IT" sz="1800" dirty="0">
                <a:solidFill>
                  <a:srgbClr val="FFFFFF"/>
                </a:solidFill>
                <a:effectLst/>
                <a:latin typeface="Arial" panose="020B0604020202020204" pitchFamily="34" charset="0"/>
                <a:ea typeface="Times New Roman" panose="02020603050405020304" pitchFamily="18" charset="0"/>
              </a:rPr>
              <a:t> </a:t>
            </a:r>
            <a:br>
              <a:rPr lang="en-GB" sz="1800" dirty="0">
                <a:effectLst/>
                <a:latin typeface="Times New Roman" panose="02020603050405020304" pitchFamily="18" charset="0"/>
                <a:ea typeface="Times New Roman" panose="02020603050405020304" pitchFamily="18" charset="0"/>
              </a:rPr>
            </a:br>
            <a:r>
              <a:rPr lang="en-GB" sz="1800" dirty="0">
                <a:solidFill>
                  <a:srgbClr val="002060"/>
                </a:solidFill>
                <a:effectLst/>
                <a:ea typeface="Times New Roman" panose="02020603050405020304" pitchFamily="18" charset="0"/>
              </a:rPr>
              <a:t>A </a:t>
            </a:r>
            <a:r>
              <a:rPr lang="en-GB" sz="1800" dirty="0" err="1">
                <a:solidFill>
                  <a:srgbClr val="002060"/>
                </a:solidFill>
                <a:effectLst/>
                <a:ea typeface="Times New Roman" panose="02020603050405020304" pitchFamily="18" charset="0"/>
              </a:rPr>
              <a:t>cura</a:t>
            </a:r>
            <a:r>
              <a:rPr lang="en-GB" sz="1800" dirty="0">
                <a:solidFill>
                  <a:srgbClr val="002060"/>
                </a:solidFill>
                <a:effectLst/>
                <a:ea typeface="Times New Roman" panose="02020603050405020304" pitchFamily="18" charset="0"/>
              </a:rPr>
              <a:t> </a:t>
            </a:r>
            <a:r>
              <a:rPr lang="it-IT" sz="1800">
                <a:solidFill>
                  <a:srgbClr val="002060"/>
                </a:solidFill>
                <a:effectLst/>
                <a:ea typeface="Arial" panose="020B0604020202020204" pitchFamily="34" charset="0"/>
              </a:rPr>
              <a:t>della professoressa </a:t>
            </a:r>
            <a:r>
              <a:rPr lang="it-IT" sz="1800" dirty="0">
                <a:solidFill>
                  <a:srgbClr val="002060"/>
                </a:solidFill>
                <a:effectLst/>
                <a:ea typeface="Arial" panose="020B0604020202020204" pitchFamily="34" charset="0"/>
              </a:rPr>
              <a:t>Monica Masoch</a:t>
            </a:r>
            <a:endParaRPr lang="en-GB" dirty="0">
              <a:solidFill>
                <a:srgbClr val="002060"/>
              </a:solidFill>
            </a:endParaRPr>
          </a:p>
        </p:txBody>
      </p:sp>
    </p:spTree>
    <p:extLst>
      <p:ext uri="{BB962C8B-B14F-4D97-AF65-F5344CB8AC3E}">
        <p14:creationId xmlns:p14="http://schemas.microsoft.com/office/powerpoint/2010/main" val="3131828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4485"/>
            <a:ext cx="9144000" cy="1041041"/>
          </a:xfrm>
          <a:prstGeom prst="roundRect">
            <a:avLst/>
          </a:prstGeom>
        </p:spPr>
        <p:style>
          <a:lnRef idx="2">
            <a:schemeClr val="accent1"/>
          </a:lnRef>
          <a:fillRef idx="1">
            <a:schemeClr val="lt1"/>
          </a:fillRef>
          <a:effectRef idx="0">
            <a:schemeClr val="accent1"/>
          </a:effectRef>
          <a:fontRef idx="minor">
            <a:schemeClr val="dk1"/>
          </a:fontRef>
        </p:style>
        <p:txBody>
          <a:bodyPr anchor="ctr">
            <a:noAutofit/>
          </a:bodyPr>
          <a:lstStyle/>
          <a:p>
            <a:pPr algn="r"/>
            <a:r>
              <a:rPr lang="it-IT" sz="3000" dirty="0">
                <a:latin typeface="Arial Black" panose="020B0A04020102020204" pitchFamily="34" charset="0"/>
              </a:rPr>
              <a:t>CUSTOMER SEGMENTS/TARGET</a:t>
            </a:r>
          </a:p>
        </p:txBody>
      </p:sp>
      <p:sp>
        <p:nvSpPr>
          <p:cNvPr id="6" name="Segnaposto contenuto 5"/>
          <p:cNvSpPr>
            <a:spLocks noGrp="1"/>
          </p:cNvSpPr>
          <p:nvPr>
            <p:ph idx="1"/>
          </p:nvPr>
        </p:nvSpPr>
        <p:spPr>
          <a:xfrm>
            <a:off x="1592523" y="1085527"/>
            <a:ext cx="5915000" cy="4834742"/>
          </a:xfrm>
        </p:spPr>
        <p:txBody>
          <a:bodyPr>
            <a:normAutofit/>
          </a:bodyPr>
          <a:lstStyle/>
          <a:p>
            <a:pPr marL="0" indent="0">
              <a:buNone/>
            </a:pPr>
            <a:r>
              <a:rPr lang="it-IT" sz="2000" b="1" dirty="0">
                <a:solidFill>
                  <a:srgbClr val="FF0000"/>
                </a:solidFill>
              </a:rPr>
              <a:t>Dobbiamo individuare il target di riferimento, studiarlo, capirlo …</a:t>
            </a:r>
          </a:p>
          <a:p>
            <a:r>
              <a:rPr lang="it-IT" sz="1800" dirty="0"/>
              <a:t>A chi (persone, organizzazioni ecc.)      vogliamo destinare il nostro prodotto/                                         </a:t>
            </a:r>
          </a:p>
          <a:p>
            <a:pPr marL="0" indent="0">
              <a:buNone/>
            </a:pPr>
            <a:r>
              <a:rPr lang="it-IT" sz="1800" dirty="0"/>
              <a:t>    servizio?</a:t>
            </a:r>
          </a:p>
          <a:p>
            <a:r>
              <a:rPr lang="it-IT" sz="1800" dirty="0"/>
              <a:t>Perché questo target dovrebbe scegliere proprio la mia azienda?</a:t>
            </a:r>
          </a:p>
          <a:p>
            <a:r>
              <a:rPr lang="it-IT" sz="1800" dirty="0"/>
              <a:t>Quali sono i vantaggi che gli procuro?</a:t>
            </a:r>
          </a:p>
          <a:p>
            <a:r>
              <a:rPr lang="it-IT" sz="1800" dirty="0"/>
              <a:t> Quali sono i benefici che gli porto?</a:t>
            </a:r>
          </a:p>
          <a:p>
            <a:r>
              <a:rPr lang="it-IT" sz="1800" dirty="0"/>
              <a:t>Quali sono i problemi che gli risolvo?</a:t>
            </a:r>
          </a:p>
          <a:p>
            <a:pPr marL="0" indent="0">
              <a:buNone/>
            </a:pPr>
            <a:r>
              <a:rPr lang="it-IT" sz="2000" b="1" dirty="0">
                <a:solidFill>
                  <a:srgbClr val="FF0000"/>
                </a:solidFill>
              </a:rPr>
              <a:t>… per definire in modo chiaro ed efficace il valore distintivo che vogliamo trasferirgli </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81" y="116633"/>
            <a:ext cx="1189742" cy="96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arrotondato 6"/>
          <p:cNvSpPr/>
          <p:nvPr/>
        </p:nvSpPr>
        <p:spPr>
          <a:xfrm>
            <a:off x="323528" y="1484784"/>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cap="none" spc="0" dirty="0">
                <a:ln w="11430"/>
                <a:solidFill>
                  <a:srgbClr val="FF0000"/>
                </a:solidFill>
                <a:effectLst>
                  <a:outerShdw blurRad="80000" dist="40000" dir="5040000" algn="tl">
                    <a:srgbClr val="000000">
                      <a:alpha val="30000"/>
                    </a:srgbClr>
                  </a:outerShdw>
                </a:effectLst>
              </a:rPr>
              <a:t>1</a:t>
            </a:r>
          </a:p>
        </p:txBody>
      </p:sp>
      <p:sp>
        <p:nvSpPr>
          <p:cNvPr id="8" name="CasellaDiTesto 7"/>
          <p:cNvSpPr txBox="1"/>
          <p:nvPr/>
        </p:nvSpPr>
        <p:spPr>
          <a:xfrm>
            <a:off x="143508" y="3312212"/>
            <a:ext cx="1584176" cy="1620203"/>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b="1" dirty="0"/>
              <a:t>Il punto di partenza del BMC (*)</a:t>
            </a:r>
          </a:p>
        </p:txBody>
      </p:sp>
      <p:sp>
        <p:nvSpPr>
          <p:cNvPr id="9" name="CasellaDiTesto 8"/>
          <p:cNvSpPr txBox="1"/>
          <p:nvPr/>
        </p:nvSpPr>
        <p:spPr>
          <a:xfrm>
            <a:off x="323528" y="5189012"/>
            <a:ext cx="4337979" cy="953453"/>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b="1" dirty="0">
                <a:solidFill>
                  <a:schemeClr val="tx1"/>
                </a:solidFill>
              </a:rPr>
              <a:t>Studi di mercato </a:t>
            </a:r>
            <a:r>
              <a:rPr lang="it-IT" dirty="0">
                <a:solidFill>
                  <a:schemeClr val="tx1"/>
                </a:solidFill>
              </a:rPr>
              <a:t>… </a:t>
            </a:r>
            <a:r>
              <a:rPr lang="it-IT" sz="1600" dirty="0">
                <a:solidFill>
                  <a:schemeClr val="tx1"/>
                </a:solidFill>
              </a:rPr>
              <a:t>non solo i clienti ma anche i concorrenti, i fornitori …</a:t>
            </a:r>
          </a:p>
        </p:txBody>
      </p:sp>
      <p:sp>
        <p:nvSpPr>
          <p:cNvPr id="10" name="CasellaDiTesto 9"/>
          <p:cNvSpPr txBox="1"/>
          <p:nvPr/>
        </p:nvSpPr>
        <p:spPr>
          <a:xfrm>
            <a:off x="7179986" y="1307723"/>
            <a:ext cx="768168" cy="7150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b="1" dirty="0">
                <a:latin typeface="Arial Black" panose="020B0A04020102020204" pitchFamily="34" charset="0"/>
              </a:rPr>
              <a:t>B2B?</a:t>
            </a:r>
          </a:p>
        </p:txBody>
      </p:sp>
      <p:sp>
        <p:nvSpPr>
          <p:cNvPr id="14" name="CasellaDiTesto 13"/>
          <p:cNvSpPr txBox="1"/>
          <p:nvPr/>
        </p:nvSpPr>
        <p:spPr>
          <a:xfrm>
            <a:off x="8161594" y="1187485"/>
            <a:ext cx="768168" cy="7150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b="1" dirty="0">
                <a:latin typeface="Arial Black" panose="020B0A04020102020204" pitchFamily="34" charset="0"/>
              </a:rPr>
              <a:t>B2C ?</a:t>
            </a:r>
          </a:p>
        </p:txBody>
      </p:sp>
      <p:sp>
        <p:nvSpPr>
          <p:cNvPr id="15" name="CasellaDiTesto 14"/>
          <p:cNvSpPr txBox="1"/>
          <p:nvPr/>
        </p:nvSpPr>
        <p:spPr>
          <a:xfrm>
            <a:off x="7507523" y="1895175"/>
            <a:ext cx="1356768" cy="37457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1600" b="1" dirty="0">
                <a:latin typeface="Arial Black" panose="020B0A04020102020204" pitchFamily="34" charset="0"/>
              </a:rPr>
              <a:t>Famiglie?</a:t>
            </a:r>
          </a:p>
        </p:txBody>
      </p:sp>
      <p:sp>
        <p:nvSpPr>
          <p:cNvPr id="16" name="CasellaDiTesto 15"/>
          <p:cNvSpPr txBox="1"/>
          <p:nvPr/>
        </p:nvSpPr>
        <p:spPr>
          <a:xfrm>
            <a:off x="6710861" y="2228969"/>
            <a:ext cx="1385664" cy="37457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1600" b="1" dirty="0">
                <a:latin typeface="Arial Black" panose="020B0A04020102020204" pitchFamily="34" charset="0"/>
              </a:rPr>
              <a:t>Sportivi?</a:t>
            </a:r>
          </a:p>
        </p:txBody>
      </p:sp>
      <p:sp>
        <p:nvSpPr>
          <p:cNvPr id="17" name="CasellaDiTesto 16"/>
          <p:cNvSpPr txBox="1"/>
          <p:nvPr/>
        </p:nvSpPr>
        <p:spPr>
          <a:xfrm>
            <a:off x="7847418" y="2369854"/>
            <a:ext cx="1082344" cy="37457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1600" b="1" dirty="0">
                <a:latin typeface="Arial Black" panose="020B0A04020102020204" pitchFamily="34" charset="0"/>
              </a:rPr>
              <a:t>Single?</a:t>
            </a:r>
          </a:p>
        </p:txBody>
      </p:sp>
      <p:sp>
        <p:nvSpPr>
          <p:cNvPr id="18" name="CasellaDiTesto 17"/>
          <p:cNvSpPr txBox="1"/>
          <p:nvPr/>
        </p:nvSpPr>
        <p:spPr>
          <a:xfrm>
            <a:off x="7238890" y="2741567"/>
            <a:ext cx="1204368" cy="37457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1600" b="1" dirty="0">
                <a:latin typeface="Arial Black" panose="020B0A04020102020204" pitchFamily="34" charset="0"/>
              </a:rPr>
              <a:t>Giovani?</a:t>
            </a:r>
          </a:p>
        </p:txBody>
      </p:sp>
      <p:sp>
        <p:nvSpPr>
          <p:cNvPr id="19" name="CasellaDiTesto 18"/>
          <p:cNvSpPr txBox="1"/>
          <p:nvPr/>
        </p:nvSpPr>
        <p:spPr>
          <a:xfrm>
            <a:off x="7930609" y="3006278"/>
            <a:ext cx="1158967" cy="37457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1600" b="1" dirty="0">
                <a:latin typeface="Arial Black" panose="020B0A04020102020204" pitchFamily="34" charset="0"/>
              </a:rPr>
              <a:t>Anziani?</a:t>
            </a:r>
          </a:p>
        </p:txBody>
      </p:sp>
      <p:sp>
        <p:nvSpPr>
          <p:cNvPr id="20" name="CasellaDiTesto 19"/>
          <p:cNvSpPr txBox="1"/>
          <p:nvPr/>
        </p:nvSpPr>
        <p:spPr>
          <a:xfrm>
            <a:off x="7593657" y="3340072"/>
            <a:ext cx="1158967" cy="37457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1600" b="1" dirty="0">
                <a:latin typeface="Arial Black" panose="020B0A04020102020204" pitchFamily="34" charset="0"/>
              </a:rPr>
              <a:t>…?</a:t>
            </a:r>
          </a:p>
        </p:txBody>
      </p:sp>
      <p:sp>
        <p:nvSpPr>
          <p:cNvPr id="21" name="Segnaposto numero diapositiva 20"/>
          <p:cNvSpPr>
            <a:spLocks noGrp="1"/>
          </p:cNvSpPr>
          <p:nvPr>
            <p:ph type="sldNum" sz="quarter" idx="12"/>
          </p:nvPr>
        </p:nvSpPr>
        <p:spPr>
          <a:xfrm>
            <a:off x="8348328" y="6079791"/>
            <a:ext cx="457200" cy="429294"/>
          </a:xfrm>
        </p:spPr>
        <p:txBody>
          <a:bodyPr/>
          <a:lstStyle/>
          <a:p>
            <a:fld id="{06349F4D-CB67-4E87-A733-D2EC9C035131}" type="slidenum">
              <a:rPr lang="it-IT" smtClean="0"/>
              <a:t>10</a:t>
            </a:fld>
            <a:endParaRPr lang="it-IT" dirty="0"/>
          </a:p>
        </p:txBody>
      </p:sp>
      <p:sp>
        <p:nvSpPr>
          <p:cNvPr id="12" name="CasellaDiTesto 11"/>
          <p:cNvSpPr txBox="1"/>
          <p:nvPr/>
        </p:nvSpPr>
        <p:spPr>
          <a:xfrm>
            <a:off x="4669340" y="5427376"/>
            <a:ext cx="3024336" cy="715089"/>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b="1" dirty="0">
                <a:solidFill>
                  <a:schemeClr val="tx1"/>
                </a:solidFill>
              </a:rPr>
              <a:t>Segmentazione </a:t>
            </a:r>
          </a:p>
          <a:p>
            <a:pPr algn="ctr"/>
            <a:r>
              <a:rPr lang="it-IT" b="1" dirty="0">
                <a:solidFill>
                  <a:schemeClr val="tx1"/>
                </a:solidFill>
              </a:rPr>
              <a:t>del mercato</a:t>
            </a:r>
          </a:p>
        </p:txBody>
      </p:sp>
      <p:sp>
        <p:nvSpPr>
          <p:cNvPr id="22" name="CasellaDiTesto 21"/>
          <p:cNvSpPr txBox="1"/>
          <p:nvPr/>
        </p:nvSpPr>
        <p:spPr>
          <a:xfrm>
            <a:off x="6195299" y="3451665"/>
            <a:ext cx="2996753" cy="2152233"/>
          </a:xfrm>
          <a:prstGeom prst="star7">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200" b="1" dirty="0">
                <a:latin typeface="Arial Black" panose="020B0A04020102020204" pitchFamily="34" charset="0"/>
              </a:rPr>
              <a:t>Più sarà chiaro il target, più sarà facile definire il valore distintivo che vogliamo trasferirgli!!!</a:t>
            </a:r>
            <a:endParaRPr lang="it-IT" sz="1400" b="1" dirty="0">
              <a:latin typeface="Arial Black" panose="020B0A04020102020204" pitchFamily="34" charset="0"/>
            </a:endParaRPr>
          </a:p>
        </p:txBody>
      </p:sp>
      <p:sp>
        <p:nvSpPr>
          <p:cNvPr id="3" name="CasellaDiTesto 2"/>
          <p:cNvSpPr txBox="1"/>
          <p:nvPr/>
        </p:nvSpPr>
        <p:spPr>
          <a:xfrm>
            <a:off x="370338" y="6267601"/>
            <a:ext cx="8018086" cy="276999"/>
          </a:xfrm>
          <a:prstGeom prst="rect">
            <a:avLst/>
          </a:prstGeom>
          <a:noFill/>
        </p:spPr>
        <p:txBody>
          <a:bodyPr wrap="square" rtlCol="0">
            <a:spAutoFit/>
          </a:bodyPr>
          <a:lstStyle/>
          <a:p>
            <a:r>
              <a:rPr lang="it-IT" sz="1200" i="1" dirty="0"/>
              <a:t>(*) Ovviamente avendo già una prima idea del prodotto da proporre che bisogna però verificare…</a:t>
            </a:r>
          </a:p>
        </p:txBody>
      </p:sp>
      <p:sp>
        <p:nvSpPr>
          <p:cNvPr id="4" name="CasellaDiTesto 3"/>
          <p:cNvSpPr txBox="1"/>
          <p:nvPr/>
        </p:nvSpPr>
        <p:spPr>
          <a:xfrm>
            <a:off x="0" y="5784920"/>
            <a:ext cx="935596" cy="476726"/>
          </a:xfrm>
          <a:prstGeom prst="round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1100" b="1" dirty="0"/>
              <a:t>BIG DATA…</a:t>
            </a:r>
          </a:p>
        </p:txBody>
      </p:sp>
      <p:sp>
        <p:nvSpPr>
          <p:cNvPr id="23" name="AutoShape 2" descr="Risultati immagini per giovanni ran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Segnaposto piè di pagina 10">
            <a:extLst>
              <a:ext uri="{FF2B5EF4-FFF2-40B4-BE49-F238E27FC236}">
                <a16:creationId xmlns:a16="http://schemas.microsoft.com/office/drawing/2014/main" id="{7B6765EC-21C6-41A6-B6D1-D5829C5472CE}"/>
              </a:ext>
            </a:extLst>
          </p:cNvPr>
          <p:cNvSpPr>
            <a:spLocks noGrp="1"/>
          </p:cNvSpPr>
          <p:nvPr>
            <p:ph type="ftr" sz="quarter" idx="11"/>
          </p:nvPr>
        </p:nvSpPr>
        <p:spPr>
          <a:xfrm>
            <a:off x="370338" y="6453336"/>
            <a:ext cx="8075051" cy="365125"/>
          </a:xfrm>
        </p:spPr>
        <p:txBody>
          <a:bodyPr/>
          <a:lstStyle/>
          <a:p>
            <a:r>
              <a:rPr lang="it-IT">
                <a:solidFill>
                  <a:schemeClr val="tx1"/>
                </a:solidFill>
              </a:rPr>
              <a:t>copyright 2022 © Rizzoli Education S.p.A. Milano - Tutti i diritti riservati - Anno scolastico 2021/2022  RiViSTA online</a:t>
            </a:r>
          </a:p>
        </p:txBody>
      </p:sp>
    </p:spTree>
    <p:extLst>
      <p:ext uri="{BB962C8B-B14F-4D97-AF65-F5344CB8AC3E}">
        <p14:creationId xmlns:p14="http://schemas.microsoft.com/office/powerpoint/2010/main" val="1297775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937"/>
            <a:ext cx="9144000" cy="1411891"/>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800" dirty="0">
                <a:latin typeface="Arial Black" panose="020B0A04020102020204" pitchFamily="34" charset="0"/>
              </a:rPr>
              <a:t>VALUE PROPOSITION</a:t>
            </a:r>
          </a:p>
        </p:txBody>
      </p:sp>
      <p:sp>
        <p:nvSpPr>
          <p:cNvPr id="6" name="Segnaposto contenuto 5"/>
          <p:cNvSpPr>
            <a:spLocks noGrp="1"/>
          </p:cNvSpPr>
          <p:nvPr>
            <p:ph idx="1"/>
          </p:nvPr>
        </p:nvSpPr>
        <p:spPr>
          <a:xfrm>
            <a:off x="2051720" y="1628800"/>
            <a:ext cx="5915000" cy="2094892"/>
          </a:xfrm>
        </p:spPr>
        <p:txBody>
          <a:bodyPr>
            <a:normAutofit fontScale="92500" lnSpcReduction="10000"/>
          </a:bodyPr>
          <a:lstStyle/>
          <a:p>
            <a:pPr marL="0" indent="0">
              <a:buNone/>
            </a:pPr>
            <a:r>
              <a:rPr lang="it-IT" b="1" dirty="0">
                <a:solidFill>
                  <a:srgbClr val="002060"/>
                </a:solidFill>
              </a:rPr>
              <a:t>Dobbiamo individuare e definire in modo analitico il contenuto dei «</a:t>
            </a:r>
            <a:r>
              <a:rPr lang="it-IT" b="1" dirty="0">
                <a:solidFill>
                  <a:srgbClr val="FF0000"/>
                </a:solidFill>
              </a:rPr>
              <a:t>pacchetti</a:t>
            </a:r>
            <a:r>
              <a:rPr lang="it-IT" b="1" dirty="0">
                <a:solidFill>
                  <a:srgbClr val="002060"/>
                </a:solidFill>
              </a:rPr>
              <a:t>» di beni e di servizi che </a:t>
            </a:r>
            <a:r>
              <a:rPr lang="it-IT" b="1" dirty="0">
                <a:solidFill>
                  <a:srgbClr val="FF0000"/>
                </a:solidFill>
              </a:rPr>
              <a:t>creano valore</a:t>
            </a:r>
            <a:r>
              <a:rPr lang="it-IT" b="1" dirty="0">
                <a:solidFill>
                  <a:srgbClr val="002060"/>
                </a:solidFill>
              </a:rPr>
              <a:t> per i nostri clienti</a:t>
            </a:r>
          </a:p>
        </p:txBody>
      </p:sp>
      <p:sp>
        <p:nvSpPr>
          <p:cNvPr id="7" name="Rettangolo arrotondato 6"/>
          <p:cNvSpPr/>
          <p:nvPr/>
        </p:nvSpPr>
        <p:spPr>
          <a:xfrm>
            <a:off x="323528" y="1484784"/>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cap="none" spc="0" dirty="0">
                <a:ln w="11430"/>
                <a:solidFill>
                  <a:srgbClr val="FF0000"/>
                </a:solidFill>
                <a:effectLst>
                  <a:outerShdw blurRad="80000" dist="40000" dir="5040000" algn="tl">
                    <a:srgbClr val="000000">
                      <a:alpha val="30000"/>
                    </a:srgbClr>
                  </a:outerShdw>
                </a:effectLst>
              </a:rPr>
              <a:t>2</a:t>
            </a:r>
          </a:p>
        </p:txBody>
      </p:sp>
      <p:sp>
        <p:nvSpPr>
          <p:cNvPr id="8" name="CasellaDiTesto 7"/>
          <p:cNvSpPr txBox="1"/>
          <p:nvPr/>
        </p:nvSpPr>
        <p:spPr>
          <a:xfrm>
            <a:off x="323528" y="3356992"/>
            <a:ext cx="1440160" cy="1021556"/>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b="1" dirty="0"/>
              <a:t>Il Valore che offriamo</a:t>
            </a:r>
          </a:p>
        </p:txBody>
      </p:sp>
      <p:pic>
        <p:nvPicPr>
          <p:cNvPr id="21" name="Picture 1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252" y="362122"/>
            <a:ext cx="868688" cy="97241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11</a:t>
            </a:fld>
            <a:endParaRPr lang="it-IT"/>
          </a:p>
        </p:txBody>
      </p:sp>
      <p:sp>
        <p:nvSpPr>
          <p:cNvPr id="32" name="CasellaDiTesto 31"/>
          <p:cNvSpPr txBox="1"/>
          <p:nvPr/>
        </p:nvSpPr>
        <p:spPr>
          <a:xfrm>
            <a:off x="1979712" y="3740678"/>
            <a:ext cx="1875954" cy="408623"/>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b="1" dirty="0">
                <a:solidFill>
                  <a:schemeClr val="tx1"/>
                </a:solidFill>
              </a:rPr>
              <a:t>VISION</a:t>
            </a:r>
          </a:p>
        </p:txBody>
      </p:sp>
      <p:sp>
        <p:nvSpPr>
          <p:cNvPr id="33" name="CasellaDiTesto 32"/>
          <p:cNvSpPr txBox="1"/>
          <p:nvPr/>
        </p:nvSpPr>
        <p:spPr>
          <a:xfrm>
            <a:off x="3995936" y="3748667"/>
            <a:ext cx="1875954" cy="408623"/>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b="1" dirty="0">
                <a:solidFill>
                  <a:schemeClr val="tx1"/>
                </a:solidFill>
              </a:rPr>
              <a:t>MISSION</a:t>
            </a:r>
          </a:p>
        </p:txBody>
      </p:sp>
      <p:sp>
        <p:nvSpPr>
          <p:cNvPr id="34" name="CasellaDiTesto 33"/>
          <p:cNvSpPr txBox="1"/>
          <p:nvPr/>
        </p:nvSpPr>
        <p:spPr>
          <a:xfrm>
            <a:off x="1979712" y="4239490"/>
            <a:ext cx="1875954" cy="715089"/>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b="1" dirty="0">
                <a:solidFill>
                  <a:schemeClr val="tx1"/>
                </a:solidFill>
              </a:rPr>
              <a:t>MATRICE BCG</a:t>
            </a:r>
          </a:p>
        </p:txBody>
      </p:sp>
      <p:sp>
        <p:nvSpPr>
          <p:cNvPr id="35" name="CasellaDiTesto 34"/>
          <p:cNvSpPr txBox="1"/>
          <p:nvPr/>
        </p:nvSpPr>
        <p:spPr>
          <a:xfrm>
            <a:off x="4008868" y="4239490"/>
            <a:ext cx="1875954" cy="510778"/>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1200" b="1" dirty="0">
                <a:solidFill>
                  <a:schemeClr val="tx1"/>
                </a:solidFill>
              </a:rPr>
              <a:t>I 7 ELEMENTI DEL MARKETING-MIX</a:t>
            </a:r>
          </a:p>
        </p:txBody>
      </p:sp>
      <p:sp>
        <p:nvSpPr>
          <p:cNvPr id="36" name="CasellaDiTesto 35"/>
          <p:cNvSpPr txBox="1"/>
          <p:nvPr/>
        </p:nvSpPr>
        <p:spPr>
          <a:xfrm>
            <a:off x="4008868" y="4869387"/>
            <a:ext cx="1875954" cy="578882"/>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1400" b="1" dirty="0">
                <a:solidFill>
                  <a:schemeClr val="tx1"/>
                </a:solidFill>
              </a:rPr>
              <a:t>CICLO DI VITA DEL PRODOTTO</a:t>
            </a:r>
          </a:p>
        </p:txBody>
      </p:sp>
      <p:sp>
        <p:nvSpPr>
          <p:cNvPr id="37" name="CasellaDiTesto 36"/>
          <p:cNvSpPr txBox="1"/>
          <p:nvPr/>
        </p:nvSpPr>
        <p:spPr>
          <a:xfrm>
            <a:off x="3995936" y="5553329"/>
            <a:ext cx="1875954" cy="817245"/>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1400" b="1" dirty="0">
                <a:solidFill>
                  <a:schemeClr val="tx1"/>
                </a:solidFill>
              </a:rPr>
              <a:t>VALUE PROPOSITION DESIGN</a:t>
            </a:r>
          </a:p>
        </p:txBody>
      </p:sp>
      <p:sp>
        <p:nvSpPr>
          <p:cNvPr id="5" name="CasellaDiTesto 4"/>
          <p:cNvSpPr txBox="1"/>
          <p:nvPr/>
        </p:nvSpPr>
        <p:spPr>
          <a:xfrm>
            <a:off x="1763688" y="4948885"/>
            <a:ext cx="1872208" cy="691515"/>
          </a:xfrm>
          <a:prstGeom prst="irregularSeal1">
            <a:avLst/>
          </a:prstGeom>
          <a:solidFill>
            <a:srgbClr val="FFFF00"/>
          </a:solidFill>
        </p:spPr>
        <p:txBody>
          <a:bodyPr wrap="square" rtlCol="0">
            <a:spAutoFit/>
          </a:bodyPr>
          <a:lstStyle/>
          <a:p>
            <a:r>
              <a:rPr lang="it-IT" sz="1000" b="1" dirty="0"/>
              <a:t>Coerenza!!!</a:t>
            </a:r>
          </a:p>
        </p:txBody>
      </p:sp>
      <p:sp>
        <p:nvSpPr>
          <p:cNvPr id="9" name="Segnaposto piè di pagina 8">
            <a:extLst>
              <a:ext uri="{FF2B5EF4-FFF2-40B4-BE49-F238E27FC236}">
                <a16:creationId xmlns:a16="http://schemas.microsoft.com/office/drawing/2014/main" id="{661DB0E1-47A5-4041-A02C-06C97BFE44D4}"/>
              </a:ext>
            </a:extLst>
          </p:cNvPr>
          <p:cNvSpPr>
            <a:spLocks noGrp="1"/>
          </p:cNvSpPr>
          <p:nvPr>
            <p:ph type="ftr" sz="quarter" idx="11"/>
          </p:nvPr>
        </p:nvSpPr>
        <p:spPr>
          <a:xfrm>
            <a:off x="501252" y="6453336"/>
            <a:ext cx="8075676"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287645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937"/>
            <a:ext cx="9144000" cy="1411891"/>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800" dirty="0">
                <a:latin typeface="Arial Black" panose="020B0A04020102020204" pitchFamily="34" charset="0"/>
              </a:rPr>
              <a:t>VALUE PROPOSITION</a:t>
            </a:r>
          </a:p>
        </p:txBody>
      </p:sp>
      <p:sp>
        <p:nvSpPr>
          <p:cNvPr id="6" name="Segnaposto contenuto 5"/>
          <p:cNvSpPr>
            <a:spLocks noGrp="1"/>
          </p:cNvSpPr>
          <p:nvPr>
            <p:ph idx="1"/>
          </p:nvPr>
        </p:nvSpPr>
        <p:spPr>
          <a:xfrm>
            <a:off x="2051720" y="1628800"/>
            <a:ext cx="5915000" cy="3888432"/>
          </a:xfrm>
        </p:spPr>
        <p:txBody>
          <a:bodyPr>
            <a:normAutofit fontScale="70000" lnSpcReduction="20000"/>
          </a:bodyPr>
          <a:lstStyle/>
          <a:p>
            <a:pPr marL="0" indent="0">
              <a:buNone/>
            </a:pPr>
            <a:r>
              <a:rPr lang="it-IT" b="1" dirty="0">
                <a:solidFill>
                  <a:srgbClr val="002060"/>
                </a:solidFill>
              </a:rPr>
              <a:t>Devono essere individuati e definiti in modo analitico:</a:t>
            </a:r>
          </a:p>
          <a:p>
            <a:pPr>
              <a:buFontTx/>
              <a:buChar char="-"/>
            </a:pPr>
            <a:r>
              <a:rPr lang="it-IT" b="1" dirty="0">
                <a:solidFill>
                  <a:srgbClr val="007A37"/>
                </a:solidFill>
              </a:rPr>
              <a:t>i problemi che risolviamo</a:t>
            </a:r>
          </a:p>
          <a:p>
            <a:pPr>
              <a:buFontTx/>
              <a:buChar char="-"/>
            </a:pPr>
            <a:r>
              <a:rPr lang="it-IT" b="1" dirty="0">
                <a:solidFill>
                  <a:srgbClr val="007A37"/>
                </a:solidFill>
              </a:rPr>
              <a:t>le difficoltà che riduciamo</a:t>
            </a:r>
          </a:p>
          <a:p>
            <a:pPr>
              <a:buFontTx/>
              <a:buChar char="-"/>
            </a:pPr>
            <a:r>
              <a:rPr lang="it-IT" b="1" dirty="0">
                <a:solidFill>
                  <a:srgbClr val="007A37"/>
                </a:solidFill>
              </a:rPr>
              <a:t>i bisogni che soddisfiamo</a:t>
            </a:r>
          </a:p>
          <a:p>
            <a:pPr>
              <a:buFontTx/>
              <a:buChar char="-"/>
            </a:pPr>
            <a:r>
              <a:rPr lang="it-IT" b="1" dirty="0">
                <a:solidFill>
                  <a:srgbClr val="007A37"/>
                </a:solidFill>
              </a:rPr>
              <a:t>i vantaggi che generiamo</a:t>
            </a:r>
          </a:p>
          <a:p>
            <a:pPr>
              <a:buFontTx/>
              <a:buChar char="-"/>
            </a:pPr>
            <a:r>
              <a:rPr lang="it-IT" b="1" dirty="0">
                <a:solidFill>
                  <a:srgbClr val="007A37"/>
                </a:solidFill>
              </a:rPr>
              <a:t>i desideri che appaghiamo</a:t>
            </a:r>
          </a:p>
          <a:p>
            <a:pPr>
              <a:buFontTx/>
              <a:buChar char="-"/>
            </a:pPr>
            <a:r>
              <a:rPr lang="it-IT" b="1" dirty="0">
                <a:solidFill>
                  <a:srgbClr val="007A37"/>
                </a:solidFill>
              </a:rPr>
              <a:t>i sogni che concretizziamo</a:t>
            </a:r>
          </a:p>
          <a:p>
            <a:pPr>
              <a:buFontTx/>
              <a:buChar char="-"/>
            </a:pPr>
            <a:r>
              <a:rPr lang="it-IT" b="1" dirty="0">
                <a:solidFill>
                  <a:srgbClr val="00B050"/>
                </a:solidFill>
              </a:rPr>
              <a:t>…</a:t>
            </a:r>
          </a:p>
          <a:p>
            <a:pPr marL="0" indent="0">
              <a:buNone/>
            </a:pPr>
            <a:r>
              <a:rPr lang="it-IT" b="1" dirty="0">
                <a:solidFill>
                  <a:srgbClr val="002060"/>
                </a:solidFill>
              </a:rPr>
              <a:t>Individuare in modo chiaro  il contenuto dei «</a:t>
            </a:r>
            <a:r>
              <a:rPr lang="it-IT" b="1" dirty="0">
                <a:solidFill>
                  <a:srgbClr val="FF0000"/>
                </a:solidFill>
              </a:rPr>
              <a:t>pacchetti</a:t>
            </a:r>
            <a:r>
              <a:rPr lang="it-IT" b="1" dirty="0">
                <a:solidFill>
                  <a:srgbClr val="002060"/>
                </a:solidFill>
              </a:rPr>
              <a:t>» di beni e di servizi che </a:t>
            </a:r>
            <a:r>
              <a:rPr lang="it-IT" b="1" dirty="0">
                <a:solidFill>
                  <a:srgbClr val="FF0000"/>
                </a:solidFill>
              </a:rPr>
              <a:t>creano valore</a:t>
            </a:r>
            <a:r>
              <a:rPr lang="it-IT" b="1" dirty="0">
                <a:solidFill>
                  <a:srgbClr val="002060"/>
                </a:solidFill>
              </a:rPr>
              <a:t> per i nostri clienti</a:t>
            </a:r>
          </a:p>
        </p:txBody>
      </p:sp>
      <p:sp>
        <p:nvSpPr>
          <p:cNvPr id="7" name="Rettangolo arrotondato 6"/>
          <p:cNvSpPr/>
          <p:nvPr/>
        </p:nvSpPr>
        <p:spPr>
          <a:xfrm>
            <a:off x="323528" y="1484784"/>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cap="none" spc="0" dirty="0">
                <a:ln w="11430"/>
                <a:solidFill>
                  <a:srgbClr val="FF0000"/>
                </a:solidFill>
                <a:effectLst>
                  <a:outerShdw blurRad="80000" dist="40000" dir="5040000" algn="tl">
                    <a:srgbClr val="000000">
                      <a:alpha val="30000"/>
                    </a:srgbClr>
                  </a:outerShdw>
                </a:effectLst>
              </a:rPr>
              <a:t>2</a:t>
            </a:r>
          </a:p>
        </p:txBody>
      </p:sp>
      <p:sp>
        <p:nvSpPr>
          <p:cNvPr id="8" name="CasellaDiTesto 7"/>
          <p:cNvSpPr txBox="1"/>
          <p:nvPr/>
        </p:nvSpPr>
        <p:spPr>
          <a:xfrm>
            <a:off x="323528" y="3356992"/>
            <a:ext cx="1440160" cy="1021556"/>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b="1" dirty="0"/>
              <a:t>Il Valore che offriamo</a:t>
            </a:r>
          </a:p>
        </p:txBody>
      </p:sp>
      <p:pic>
        <p:nvPicPr>
          <p:cNvPr id="21" name="Picture 1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252" y="362122"/>
            <a:ext cx="868688" cy="97241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12</a:t>
            </a:fld>
            <a:endParaRPr lang="it-IT"/>
          </a:p>
        </p:txBody>
      </p:sp>
      <p:sp>
        <p:nvSpPr>
          <p:cNvPr id="5" name="CasellaDiTesto 4"/>
          <p:cNvSpPr txBox="1"/>
          <p:nvPr/>
        </p:nvSpPr>
        <p:spPr>
          <a:xfrm>
            <a:off x="2267744" y="5261902"/>
            <a:ext cx="1872208" cy="691515"/>
          </a:xfrm>
          <a:prstGeom prst="irregularSeal1">
            <a:avLst/>
          </a:prstGeom>
          <a:solidFill>
            <a:srgbClr val="FFFF00"/>
          </a:solidFill>
        </p:spPr>
        <p:txBody>
          <a:bodyPr wrap="square" rtlCol="0">
            <a:spAutoFit/>
          </a:bodyPr>
          <a:lstStyle/>
          <a:p>
            <a:r>
              <a:rPr lang="it-IT" sz="1000" b="1" dirty="0"/>
              <a:t>Coerenza!!!</a:t>
            </a:r>
          </a:p>
        </p:txBody>
      </p:sp>
      <p:sp>
        <p:nvSpPr>
          <p:cNvPr id="9" name="Segnaposto piè di pagina 8">
            <a:extLst>
              <a:ext uri="{FF2B5EF4-FFF2-40B4-BE49-F238E27FC236}">
                <a16:creationId xmlns:a16="http://schemas.microsoft.com/office/drawing/2014/main" id="{AC9AF49C-56A1-4001-90B5-FA65C6083F30}"/>
              </a:ext>
            </a:extLst>
          </p:cNvPr>
          <p:cNvSpPr>
            <a:spLocks noGrp="1"/>
          </p:cNvSpPr>
          <p:nvPr>
            <p:ph type="ftr" sz="quarter" idx="11"/>
          </p:nvPr>
        </p:nvSpPr>
        <p:spPr>
          <a:xfrm>
            <a:off x="501252" y="6477000"/>
            <a:ext cx="7847076"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816642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455738"/>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800" dirty="0">
                <a:latin typeface="Arial Black" panose="020B0A04020102020204" pitchFamily="34" charset="0"/>
              </a:rPr>
              <a:t>CHANNELS</a:t>
            </a:r>
          </a:p>
        </p:txBody>
      </p:sp>
      <p:sp>
        <p:nvSpPr>
          <p:cNvPr id="6" name="Segnaposto contenuto 5"/>
          <p:cNvSpPr>
            <a:spLocks noGrp="1"/>
          </p:cNvSpPr>
          <p:nvPr>
            <p:ph idx="1"/>
          </p:nvPr>
        </p:nvSpPr>
        <p:spPr>
          <a:xfrm>
            <a:off x="1954499" y="1620529"/>
            <a:ext cx="6793965" cy="4344925"/>
          </a:xfrm>
        </p:spPr>
        <p:txBody>
          <a:bodyPr>
            <a:normAutofit fontScale="62500" lnSpcReduction="20000"/>
          </a:bodyPr>
          <a:lstStyle/>
          <a:p>
            <a:pPr algn="just"/>
            <a:r>
              <a:rPr lang="it-IT" b="1" dirty="0"/>
              <a:t>I canali sono i </a:t>
            </a:r>
            <a:r>
              <a:rPr lang="it-IT" b="1" dirty="0">
                <a:solidFill>
                  <a:srgbClr val="FF0000"/>
                </a:solidFill>
              </a:rPr>
              <a:t>punti di contatto </a:t>
            </a:r>
            <a:r>
              <a:rPr lang="it-IT" b="1" dirty="0"/>
              <a:t>tra l’azienda e i suoi clienti.</a:t>
            </a:r>
          </a:p>
          <a:p>
            <a:pPr algn="just"/>
            <a:r>
              <a:rPr lang="it-IT" b="1" dirty="0"/>
              <a:t>Sono luoghi fisici o virtuali attraverso i quali la proposta di valore viene </a:t>
            </a:r>
            <a:r>
              <a:rPr lang="it-IT" b="1" dirty="0">
                <a:solidFill>
                  <a:srgbClr val="FF0000"/>
                </a:solidFill>
              </a:rPr>
              <a:t>veicolata</a:t>
            </a:r>
            <a:r>
              <a:rPr lang="it-IT" b="1" dirty="0"/>
              <a:t> al mercato finale da quando il cliente inizia ad acquisire una consapevolezza che l’azienda esiste (pubblicità) fino alla vendita, alla post vendita</a:t>
            </a:r>
          </a:p>
          <a:p>
            <a:pPr marL="0" indent="0" algn="just">
              <a:buNone/>
            </a:pPr>
            <a:endParaRPr lang="it-IT" b="1" dirty="0"/>
          </a:p>
          <a:p>
            <a:pPr marL="0" indent="0" algn="just">
              <a:buNone/>
            </a:pPr>
            <a:r>
              <a:rPr lang="it-IT" b="1" dirty="0"/>
              <a:t>Hanno questi obiettivi:</a:t>
            </a:r>
          </a:p>
          <a:p>
            <a:r>
              <a:rPr lang="it-IT" dirty="0"/>
              <a:t>Creare consapevolezza nel cliente sul prodotto/servizio e sull’azienda stessa.</a:t>
            </a:r>
          </a:p>
          <a:p>
            <a:r>
              <a:rPr lang="it-IT" dirty="0"/>
              <a:t>Aiutarlo a valutare la (proposte di valore) fatta dall’azienda.</a:t>
            </a:r>
            <a:r>
              <a:rPr lang="it-IT" i="1" dirty="0"/>
              <a:t> </a:t>
            </a:r>
            <a:r>
              <a:rPr lang="it-IT" i="1" dirty="0" err="1"/>
              <a:t>value</a:t>
            </a:r>
            <a:r>
              <a:rPr lang="it-IT" i="1" dirty="0"/>
              <a:t> </a:t>
            </a:r>
            <a:r>
              <a:rPr lang="it-IT" i="1" dirty="0" err="1"/>
              <a:t>proposition</a:t>
            </a:r>
            <a:r>
              <a:rPr lang="it-IT" i="1" dirty="0"/>
              <a:t> </a:t>
            </a:r>
            <a:endParaRPr lang="it-IT" dirty="0"/>
          </a:p>
          <a:p>
            <a:r>
              <a:rPr lang="it-IT" dirty="0"/>
              <a:t>Offrire il prodotto/servizio.</a:t>
            </a:r>
          </a:p>
          <a:p>
            <a:r>
              <a:rPr lang="it-IT" dirty="0"/>
              <a:t>Permettergli di acquistare/ritirare il prodotto/servizio.</a:t>
            </a:r>
          </a:p>
          <a:p>
            <a:r>
              <a:rPr lang="it-IT" dirty="0"/>
              <a:t>Seguirlo nel post-vendita.</a:t>
            </a:r>
          </a:p>
          <a:p>
            <a:pPr algn="just"/>
            <a:endParaRPr lang="it-IT" b="1" dirty="0"/>
          </a:p>
          <a:p>
            <a:pPr marL="0" indent="0" algn="just">
              <a:buNone/>
            </a:pPr>
            <a:endParaRPr lang="it-IT" b="1" dirty="0">
              <a:solidFill>
                <a:srgbClr val="002060"/>
              </a:solidFill>
            </a:endParaRPr>
          </a:p>
        </p:txBody>
      </p:sp>
      <p:sp>
        <p:nvSpPr>
          <p:cNvPr id="7" name="Rettangolo arrotondato 6"/>
          <p:cNvSpPr/>
          <p:nvPr/>
        </p:nvSpPr>
        <p:spPr>
          <a:xfrm>
            <a:off x="323528" y="1484784"/>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dirty="0">
                <a:ln w="11430"/>
                <a:solidFill>
                  <a:srgbClr val="FF0000"/>
                </a:solidFill>
                <a:effectLst>
                  <a:outerShdw blurRad="80000" dist="40000" dir="5040000" algn="tl">
                    <a:srgbClr val="000000">
                      <a:alpha val="30000"/>
                    </a:srgbClr>
                  </a:outerShdw>
                </a:effectLst>
              </a:rPr>
              <a:t>3</a:t>
            </a:r>
            <a:endParaRPr lang="it-IT" sz="9600" b="1" cap="none" spc="0" dirty="0">
              <a:ln w="11430"/>
              <a:solidFill>
                <a:srgbClr val="FF0000"/>
              </a:solidFill>
              <a:effectLst>
                <a:outerShdw blurRad="80000" dist="40000" dir="5040000" algn="tl">
                  <a:srgbClr val="000000">
                    <a:alpha val="30000"/>
                  </a:srgbClr>
                </a:outerShdw>
              </a:effectLst>
            </a:endParaRPr>
          </a:p>
        </p:txBody>
      </p:sp>
      <p:sp>
        <p:nvSpPr>
          <p:cNvPr id="8" name="CasellaDiTesto 7"/>
          <p:cNvSpPr txBox="1"/>
          <p:nvPr/>
        </p:nvSpPr>
        <p:spPr>
          <a:xfrm>
            <a:off x="111572" y="3169816"/>
            <a:ext cx="1868140" cy="1634490"/>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b="1" dirty="0"/>
              <a:t>I canali attraverso i quali trasferiamo il valore</a:t>
            </a:r>
          </a:p>
        </p:txBody>
      </p:sp>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13</a:t>
            </a:fld>
            <a:endParaRPr lang="it-IT"/>
          </a:p>
        </p:txBody>
      </p:sp>
      <p:pic>
        <p:nvPicPr>
          <p:cNvPr id="2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495" y="160337"/>
            <a:ext cx="1554193" cy="1161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4500" y="82658"/>
            <a:ext cx="1537380" cy="1295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piè di pagina 4">
            <a:extLst>
              <a:ext uri="{FF2B5EF4-FFF2-40B4-BE49-F238E27FC236}">
                <a16:creationId xmlns:a16="http://schemas.microsoft.com/office/drawing/2014/main" id="{7CB4B309-FB58-4554-9FE9-ED60E84D49EF}"/>
              </a:ext>
            </a:extLst>
          </p:cNvPr>
          <p:cNvSpPr>
            <a:spLocks noGrp="1"/>
          </p:cNvSpPr>
          <p:nvPr>
            <p:ph type="ftr" sz="quarter" idx="11"/>
          </p:nvPr>
        </p:nvSpPr>
        <p:spPr>
          <a:xfrm>
            <a:off x="704223" y="6506127"/>
            <a:ext cx="7735553"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860246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7975" y="160338"/>
            <a:ext cx="8568952" cy="1295400"/>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5400" dirty="0">
                <a:latin typeface="Arial Black" panose="020B0A04020102020204" pitchFamily="34" charset="0"/>
              </a:rPr>
              <a:t>CHANNELS</a:t>
            </a:r>
          </a:p>
        </p:txBody>
      </p:sp>
      <p:sp>
        <p:nvSpPr>
          <p:cNvPr id="6" name="Segnaposto contenuto 5"/>
          <p:cNvSpPr>
            <a:spLocks noGrp="1"/>
          </p:cNvSpPr>
          <p:nvPr>
            <p:ph idx="1"/>
          </p:nvPr>
        </p:nvSpPr>
        <p:spPr>
          <a:xfrm>
            <a:off x="1954499" y="1620529"/>
            <a:ext cx="6793965" cy="4344925"/>
          </a:xfrm>
        </p:spPr>
        <p:txBody>
          <a:bodyPr>
            <a:normAutofit fontScale="92500"/>
          </a:bodyPr>
          <a:lstStyle/>
          <a:p>
            <a:pPr marL="0" indent="0">
              <a:buNone/>
            </a:pPr>
            <a:r>
              <a:rPr lang="it-IT" dirty="0"/>
              <a:t>I canali possono essere:</a:t>
            </a:r>
          </a:p>
          <a:p>
            <a:r>
              <a:rPr lang="it-IT" b="1" dirty="0"/>
              <a:t>diretti</a:t>
            </a:r>
            <a:r>
              <a:rPr lang="it-IT" dirty="0"/>
              <a:t>, quindi di proprietà dell’azienda, come nel caso dei punti vendita, della forza vendita e della vendita sul web (e-commerce);</a:t>
            </a:r>
          </a:p>
          <a:p>
            <a:r>
              <a:rPr lang="it-IT" b="1" dirty="0"/>
              <a:t>indiretti</a:t>
            </a:r>
            <a:r>
              <a:rPr lang="it-IT" dirty="0"/>
              <a:t>, ossia di proprietà di partner dell’azienda. In questo caso parliamo di negozi dei partner, grossisti e canali web di proprietà dei partner.</a:t>
            </a:r>
          </a:p>
        </p:txBody>
      </p:sp>
      <p:sp>
        <p:nvSpPr>
          <p:cNvPr id="7" name="Rettangolo arrotondato 6"/>
          <p:cNvSpPr/>
          <p:nvPr/>
        </p:nvSpPr>
        <p:spPr>
          <a:xfrm>
            <a:off x="323528" y="1484784"/>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dirty="0">
                <a:ln w="11430"/>
                <a:solidFill>
                  <a:srgbClr val="FF0000"/>
                </a:solidFill>
                <a:effectLst>
                  <a:outerShdw blurRad="80000" dist="40000" dir="5040000" algn="tl">
                    <a:srgbClr val="000000">
                      <a:alpha val="30000"/>
                    </a:srgbClr>
                  </a:outerShdw>
                </a:effectLst>
              </a:rPr>
              <a:t>3</a:t>
            </a:r>
            <a:endParaRPr lang="it-IT" sz="9600" b="1" cap="none" spc="0" dirty="0">
              <a:ln w="11430"/>
              <a:solidFill>
                <a:srgbClr val="FF0000"/>
              </a:solidFill>
              <a:effectLst>
                <a:outerShdw blurRad="80000" dist="40000" dir="5040000" algn="tl">
                  <a:srgbClr val="000000">
                    <a:alpha val="30000"/>
                  </a:srgbClr>
                </a:outerShdw>
              </a:effectLst>
            </a:endParaRPr>
          </a:p>
        </p:txBody>
      </p:sp>
      <p:sp>
        <p:nvSpPr>
          <p:cNvPr id="8" name="CasellaDiTesto 7"/>
          <p:cNvSpPr txBox="1"/>
          <p:nvPr/>
        </p:nvSpPr>
        <p:spPr>
          <a:xfrm>
            <a:off x="111572" y="3169816"/>
            <a:ext cx="1868140" cy="1634490"/>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b="1" dirty="0"/>
              <a:t>I canali attraverso i quali trasferiamo il valore</a:t>
            </a:r>
          </a:p>
        </p:txBody>
      </p:sp>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14</a:t>
            </a:fld>
            <a:endParaRPr lang="it-IT"/>
          </a:p>
        </p:txBody>
      </p:sp>
      <p:pic>
        <p:nvPicPr>
          <p:cNvPr id="2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860" y="245462"/>
            <a:ext cx="1515639" cy="113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0549" y="245462"/>
            <a:ext cx="1349833" cy="113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piè di pagina 4">
            <a:extLst>
              <a:ext uri="{FF2B5EF4-FFF2-40B4-BE49-F238E27FC236}">
                <a16:creationId xmlns:a16="http://schemas.microsoft.com/office/drawing/2014/main" id="{5FC83FE2-DCFA-4F56-9F7D-79B5B9478A90}"/>
              </a:ext>
            </a:extLst>
          </p:cNvPr>
          <p:cNvSpPr>
            <a:spLocks noGrp="1"/>
          </p:cNvSpPr>
          <p:nvPr>
            <p:ph type="ftr" sz="quarter" idx="11"/>
          </p:nvPr>
        </p:nvSpPr>
        <p:spPr>
          <a:xfrm>
            <a:off x="460375" y="6466371"/>
            <a:ext cx="7887953"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2104575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455738"/>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800" dirty="0">
                <a:latin typeface="Arial Black" panose="020B0A04020102020204" pitchFamily="34" charset="0"/>
              </a:rPr>
              <a:t>CHANNELS</a:t>
            </a:r>
          </a:p>
        </p:txBody>
      </p:sp>
      <p:sp>
        <p:nvSpPr>
          <p:cNvPr id="6" name="Segnaposto contenuto 5"/>
          <p:cNvSpPr>
            <a:spLocks noGrp="1"/>
          </p:cNvSpPr>
          <p:nvPr>
            <p:ph idx="1"/>
          </p:nvPr>
        </p:nvSpPr>
        <p:spPr>
          <a:xfrm>
            <a:off x="1954499" y="1620529"/>
            <a:ext cx="6793965" cy="4344925"/>
          </a:xfrm>
        </p:spPr>
        <p:txBody>
          <a:bodyPr>
            <a:normAutofit fontScale="85000" lnSpcReduction="20000"/>
          </a:bodyPr>
          <a:lstStyle/>
          <a:p>
            <a:pPr marL="0" indent="0">
              <a:buNone/>
            </a:pPr>
            <a:r>
              <a:rPr lang="it-IT" dirty="0"/>
              <a:t>Cinque fasi fondamentali:</a:t>
            </a:r>
          </a:p>
          <a:p>
            <a:pPr marL="514350" indent="-514350">
              <a:buFont typeface="+mj-lt"/>
              <a:buAutoNum type="arabicPeriod"/>
            </a:pPr>
            <a:r>
              <a:rPr lang="it-IT" b="1" dirty="0"/>
              <a:t>creare consapevolezza </a:t>
            </a:r>
            <a:r>
              <a:rPr lang="it-IT" dirty="0"/>
              <a:t>nel cliente sul prodotto/servizio e sull’azienda stessa.</a:t>
            </a:r>
          </a:p>
          <a:p>
            <a:pPr marL="514350" indent="-514350">
              <a:buFont typeface="+mj-lt"/>
              <a:buAutoNum type="arabicPeriod"/>
            </a:pPr>
            <a:r>
              <a:rPr lang="it-IT" b="1" dirty="0"/>
              <a:t>Aiutarlo a valutare la value </a:t>
            </a:r>
            <a:r>
              <a:rPr lang="it-IT" b="1" dirty="0" err="1"/>
              <a:t>proposition</a:t>
            </a:r>
            <a:r>
              <a:rPr lang="it-IT" b="1" dirty="0"/>
              <a:t> </a:t>
            </a:r>
            <a:r>
              <a:rPr lang="it-IT" dirty="0"/>
              <a:t>(proposta di valore) dell’azienda.</a:t>
            </a:r>
          </a:p>
          <a:p>
            <a:pPr marL="514350" indent="-514350">
              <a:buFont typeface="+mj-lt"/>
              <a:buAutoNum type="arabicPeriod"/>
            </a:pPr>
            <a:r>
              <a:rPr lang="it-IT" b="1" dirty="0"/>
              <a:t>Offrire</a:t>
            </a:r>
            <a:r>
              <a:rPr lang="it-IT" dirty="0"/>
              <a:t> il prodotto/servizio.</a:t>
            </a:r>
          </a:p>
          <a:p>
            <a:pPr marL="514350" indent="-514350">
              <a:buFont typeface="+mj-lt"/>
              <a:buAutoNum type="arabicPeriod"/>
            </a:pPr>
            <a:r>
              <a:rPr lang="it-IT" b="1" dirty="0"/>
              <a:t>Permettergli di acquistare </a:t>
            </a:r>
            <a:r>
              <a:rPr lang="it-IT" dirty="0"/>
              <a:t>il prodotto/ servizio. </a:t>
            </a:r>
          </a:p>
          <a:p>
            <a:pPr marL="514350" indent="-514350">
              <a:buFont typeface="+mj-lt"/>
              <a:buAutoNum type="arabicPeriod"/>
            </a:pPr>
            <a:r>
              <a:rPr lang="it-IT" dirty="0"/>
              <a:t>Seguirlo nel </a:t>
            </a:r>
            <a:r>
              <a:rPr lang="it-IT" b="1" dirty="0"/>
              <a:t>post-vendita</a:t>
            </a:r>
            <a:r>
              <a:rPr lang="it-IT" dirty="0"/>
              <a:t>.</a:t>
            </a:r>
          </a:p>
          <a:p>
            <a:pPr marL="0" indent="0">
              <a:buNone/>
            </a:pPr>
            <a:br>
              <a:rPr lang="it-IT" dirty="0"/>
            </a:br>
            <a:endParaRPr lang="it-IT" dirty="0"/>
          </a:p>
        </p:txBody>
      </p:sp>
      <p:sp>
        <p:nvSpPr>
          <p:cNvPr id="7" name="Rettangolo arrotondato 6"/>
          <p:cNvSpPr/>
          <p:nvPr/>
        </p:nvSpPr>
        <p:spPr>
          <a:xfrm>
            <a:off x="323528" y="1484784"/>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dirty="0">
                <a:ln w="11430"/>
                <a:solidFill>
                  <a:srgbClr val="FF0000"/>
                </a:solidFill>
                <a:effectLst>
                  <a:outerShdw blurRad="80000" dist="40000" dir="5040000" algn="tl">
                    <a:srgbClr val="000000">
                      <a:alpha val="30000"/>
                    </a:srgbClr>
                  </a:outerShdw>
                </a:effectLst>
              </a:rPr>
              <a:t>3</a:t>
            </a:r>
            <a:endParaRPr lang="it-IT" sz="9600" b="1" cap="none" spc="0" dirty="0">
              <a:ln w="11430"/>
              <a:solidFill>
                <a:srgbClr val="FF0000"/>
              </a:solidFill>
              <a:effectLst>
                <a:outerShdw blurRad="80000" dist="40000" dir="5040000" algn="tl">
                  <a:srgbClr val="000000">
                    <a:alpha val="30000"/>
                  </a:srgbClr>
                </a:outerShdw>
              </a:effectLst>
            </a:endParaRPr>
          </a:p>
        </p:txBody>
      </p:sp>
      <p:sp>
        <p:nvSpPr>
          <p:cNvPr id="8" name="CasellaDiTesto 7"/>
          <p:cNvSpPr txBox="1"/>
          <p:nvPr/>
        </p:nvSpPr>
        <p:spPr>
          <a:xfrm>
            <a:off x="111572" y="3169816"/>
            <a:ext cx="1868140" cy="1634490"/>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b="1" dirty="0"/>
              <a:t>I canali attraverso i quali trasferiamo il valore</a:t>
            </a:r>
          </a:p>
        </p:txBody>
      </p:sp>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15</a:t>
            </a:fld>
            <a:endParaRPr lang="it-IT" dirty="0"/>
          </a:p>
        </p:txBody>
      </p:sp>
      <p:pic>
        <p:nvPicPr>
          <p:cNvPr id="2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20029"/>
            <a:ext cx="1608113" cy="120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4500" y="82658"/>
            <a:ext cx="1537380" cy="1295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piè di pagina 4">
            <a:extLst>
              <a:ext uri="{FF2B5EF4-FFF2-40B4-BE49-F238E27FC236}">
                <a16:creationId xmlns:a16="http://schemas.microsoft.com/office/drawing/2014/main" id="{08015E7D-5532-4AB6-AADF-6C41B7E902F2}"/>
              </a:ext>
            </a:extLst>
          </p:cNvPr>
          <p:cNvSpPr>
            <a:spLocks noGrp="1"/>
          </p:cNvSpPr>
          <p:nvPr>
            <p:ph type="ftr" sz="quarter" idx="11"/>
          </p:nvPr>
        </p:nvSpPr>
        <p:spPr>
          <a:xfrm>
            <a:off x="612775" y="6440858"/>
            <a:ext cx="7735553"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991566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937"/>
            <a:ext cx="9144000" cy="1411891"/>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000" dirty="0">
                <a:latin typeface="Arial Black" panose="020B0A04020102020204" pitchFamily="34" charset="0"/>
              </a:rPr>
              <a:t>CUSTOMER </a:t>
            </a:r>
            <a:br>
              <a:rPr lang="it-IT" sz="4000" dirty="0">
                <a:latin typeface="Arial Black" panose="020B0A04020102020204" pitchFamily="34" charset="0"/>
              </a:rPr>
            </a:br>
            <a:r>
              <a:rPr lang="it-IT" sz="4000" dirty="0">
                <a:latin typeface="Arial Black" panose="020B0A04020102020204" pitchFamily="34" charset="0"/>
              </a:rPr>
              <a:t>RELATIONSHIPS</a:t>
            </a:r>
          </a:p>
        </p:txBody>
      </p:sp>
      <p:sp>
        <p:nvSpPr>
          <p:cNvPr id="6" name="Segnaposto contenuto 5"/>
          <p:cNvSpPr>
            <a:spLocks noGrp="1"/>
          </p:cNvSpPr>
          <p:nvPr>
            <p:ph idx="1"/>
          </p:nvPr>
        </p:nvSpPr>
        <p:spPr>
          <a:xfrm>
            <a:off x="2555776" y="1628800"/>
            <a:ext cx="6192688" cy="2808312"/>
          </a:xfrm>
        </p:spPr>
        <p:txBody>
          <a:bodyPr>
            <a:normAutofit lnSpcReduction="10000"/>
          </a:bodyPr>
          <a:lstStyle/>
          <a:p>
            <a:pPr marL="0" indent="0">
              <a:buNone/>
            </a:pPr>
            <a:r>
              <a:rPr lang="it-IT" b="1" dirty="0">
                <a:solidFill>
                  <a:srgbClr val="002060"/>
                </a:solidFill>
              </a:rPr>
              <a:t>Definisce i modi in cui l’azienda:</a:t>
            </a:r>
          </a:p>
          <a:p>
            <a:pPr>
              <a:buFont typeface="Arial" panose="020B0604020202020204" pitchFamily="34" charset="0"/>
              <a:buChar char="•"/>
            </a:pPr>
            <a:r>
              <a:rPr lang="it-IT" b="1" dirty="0">
                <a:solidFill>
                  <a:srgbClr val="002060"/>
                </a:solidFill>
              </a:rPr>
              <a:t> </a:t>
            </a:r>
            <a:r>
              <a:rPr lang="it-IT" b="1" dirty="0">
                <a:solidFill>
                  <a:srgbClr val="FF0000"/>
                </a:solidFill>
              </a:rPr>
              <a:t>acquisisce nuovi clienti</a:t>
            </a:r>
            <a:endParaRPr lang="it-IT" b="1" dirty="0">
              <a:solidFill>
                <a:srgbClr val="002060"/>
              </a:solidFill>
            </a:endParaRPr>
          </a:p>
          <a:p>
            <a:pPr>
              <a:buFont typeface="Arial" panose="020B0604020202020204" pitchFamily="34" charset="0"/>
              <a:buChar char="•"/>
            </a:pPr>
            <a:r>
              <a:rPr lang="it-IT" b="1" dirty="0">
                <a:solidFill>
                  <a:srgbClr val="002060"/>
                </a:solidFill>
              </a:rPr>
              <a:t> </a:t>
            </a:r>
            <a:r>
              <a:rPr lang="it-IT" b="1" dirty="0">
                <a:solidFill>
                  <a:srgbClr val="FF0000"/>
                </a:solidFill>
              </a:rPr>
              <a:t>fidelizza</a:t>
            </a:r>
            <a:r>
              <a:rPr lang="it-IT" b="1" dirty="0">
                <a:solidFill>
                  <a:srgbClr val="002060"/>
                </a:solidFill>
              </a:rPr>
              <a:t> i clienti già   acquisiti</a:t>
            </a:r>
          </a:p>
          <a:p>
            <a:pPr>
              <a:buFont typeface="Arial" panose="020B0604020202020204" pitchFamily="34" charset="0"/>
              <a:buChar char="•"/>
            </a:pPr>
            <a:r>
              <a:rPr lang="it-IT" b="1" dirty="0">
                <a:solidFill>
                  <a:srgbClr val="002060"/>
                </a:solidFill>
              </a:rPr>
              <a:t> </a:t>
            </a:r>
            <a:r>
              <a:rPr lang="it-IT" b="1" dirty="0">
                <a:solidFill>
                  <a:srgbClr val="FF0000"/>
                </a:solidFill>
              </a:rPr>
              <a:t>aumenta le vendite</a:t>
            </a:r>
            <a:endParaRPr lang="it-IT" b="1" dirty="0">
              <a:solidFill>
                <a:srgbClr val="002060"/>
              </a:solidFill>
            </a:endParaRPr>
          </a:p>
          <a:p>
            <a:pPr marL="0" indent="0">
              <a:buNone/>
            </a:pPr>
            <a:endParaRPr lang="it-IT" b="1" dirty="0">
              <a:solidFill>
                <a:srgbClr val="FF0000"/>
              </a:solidFill>
            </a:endParaRPr>
          </a:p>
        </p:txBody>
      </p:sp>
      <p:sp>
        <p:nvSpPr>
          <p:cNvPr id="7" name="Rettangolo arrotondato 6"/>
          <p:cNvSpPr/>
          <p:nvPr/>
        </p:nvSpPr>
        <p:spPr>
          <a:xfrm>
            <a:off x="323528" y="1484784"/>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dirty="0">
                <a:ln w="11430"/>
                <a:solidFill>
                  <a:srgbClr val="FF0000"/>
                </a:solidFill>
                <a:effectLst>
                  <a:outerShdw blurRad="80000" dist="40000" dir="5040000" algn="tl">
                    <a:srgbClr val="000000">
                      <a:alpha val="30000"/>
                    </a:srgbClr>
                  </a:outerShdw>
                </a:effectLst>
              </a:rPr>
              <a:t>4</a:t>
            </a:r>
            <a:endParaRPr lang="it-IT" sz="9600" b="1" cap="none" spc="0" dirty="0">
              <a:ln w="11430"/>
              <a:solidFill>
                <a:srgbClr val="FF0000"/>
              </a:solidFill>
              <a:effectLst>
                <a:outerShdw blurRad="80000" dist="40000" dir="5040000" algn="tl">
                  <a:srgbClr val="000000">
                    <a:alpha val="30000"/>
                  </a:srgbClr>
                </a:outerShdw>
              </a:effectLst>
            </a:endParaRPr>
          </a:p>
        </p:txBody>
      </p:sp>
      <p:sp>
        <p:nvSpPr>
          <p:cNvPr id="8" name="CasellaDiTesto 7"/>
          <p:cNvSpPr txBox="1"/>
          <p:nvPr/>
        </p:nvSpPr>
        <p:spPr>
          <a:xfrm>
            <a:off x="307975" y="3195750"/>
            <a:ext cx="2016224" cy="1940957"/>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b="1" dirty="0"/>
              <a:t>Le relazioni che l’azienda crea con i diversi clienti</a:t>
            </a:r>
          </a:p>
        </p:txBody>
      </p:sp>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16</a:t>
            </a:fld>
            <a:endParaRPr lang="it-IT"/>
          </a:p>
        </p:txBody>
      </p:sp>
      <p:pic>
        <p:nvPicPr>
          <p:cNvPr id="23" name="Picture 21"/>
          <p:cNvPicPr>
            <a:picLocks noChangeAspect="1" noChangeArrowheads="1"/>
          </p:cNvPicPr>
          <p:nvPr/>
        </p:nvPicPr>
        <p:blipFill>
          <a:blip r:embed="rId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472551" y="76731"/>
            <a:ext cx="1291137" cy="1192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piè di pagina 4">
            <a:extLst>
              <a:ext uri="{FF2B5EF4-FFF2-40B4-BE49-F238E27FC236}">
                <a16:creationId xmlns:a16="http://schemas.microsoft.com/office/drawing/2014/main" id="{0EAC37E5-414D-4D2A-B863-DF5AB80861F6}"/>
              </a:ext>
            </a:extLst>
          </p:cNvPr>
          <p:cNvSpPr>
            <a:spLocks noGrp="1"/>
          </p:cNvSpPr>
          <p:nvPr>
            <p:ph type="ftr" sz="quarter" idx="11"/>
          </p:nvPr>
        </p:nvSpPr>
        <p:spPr>
          <a:xfrm>
            <a:off x="460375" y="6453336"/>
            <a:ext cx="7905330"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3712269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937"/>
            <a:ext cx="9144000" cy="1411891"/>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000" dirty="0">
                <a:latin typeface="Arial Black" panose="020B0A04020102020204" pitchFamily="34" charset="0"/>
              </a:rPr>
              <a:t>CUSTOMER </a:t>
            </a:r>
            <a:br>
              <a:rPr lang="it-IT" sz="4000" dirty="0">
                <a:latin typeface="Arial Black" panose="020B0A04020102020204" pitchFamily="34" charset="0"/>
              </a:rPr>
            </a:br>
            <a:r>
              <a:rPr lang="it-IT" sz="4000" dirty="0">
                <a:latin typeface="Arial Black" panose="020B0A04020102020204" pitchFamily="34" charset="0"/>
              </a:rPr>
              <a:t>RELATIONSHIPS</a:t>
            </a:r>
          </a:p>
        </p:txBody>
      </p:sp>
      <p:sp>
        <p:nvSpPr>
          <p:cNvPr id="6" name="Segnaposto contenuto 5"/>
          <p:cNvSpPr>
            <a:spLocks noGrp="1"/>
          </p:cNvSpPr>
          <p:nvPr>
            <p:ph idx="1"/>
          </p:nvPr>
        </p:nvSpPr>
        <p:spPr>
          <a:xfrm>
            <a:off x="2042653" y="1460031"/>
            <a:ext cx="7101347" cy="5088586"/>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L="0" indent="0">
              <a:buNone/>
            </a:pPr>
            <a:r>
              <a:rPr lang="it-IT" b="1" dirty="0"/>
              <a:t>ESEMPI DI CUSTOMER RELATIONSHIPS</a:t>
            </a:r>
          </a:p>
          <a:p>
            <a:r>
              <a:rPr lang="it-IT" sz="3400" b="1" dirty="0">
                <a:latin typeface="Arial" panose="020B0604020202020204" pitchFamily="34" charset="0"/>
                <a:cs typeface="Arial" panose="020B0604020202020204" pitchFamily="34" charset="0"/>
              </a:rPr>
              <a:t>Assistenza</a:t>
            </a:r>
            <a:r>
              <a:rPr lang="it-IT" sz="3400" dirty="0">
                <a:latin typeface="Arial" panose="020B0604020202020204" pitchFamily="34" charset="0"/>
                <a:cs typeface="Arial" panose="020B0604020202020204" pitchFamily="34" charset="0"/>
              </a:rPr>
              <a:t> </a:t>
            </a:r>
            <a:r>
              <a:rPr lang="it-IT" sz="3400" b="1" dirty="0">
                <a:latin typeface="Arial" panose="020B0604020202020204" pitchFamily="34" charset="0"/>
                <a:cs typeface="Arial" panose="020B0604020202020204" pitchFamily="34" charset="0"/>
              </a:rPr>
              <a:t>personale</a:t>
            </a:r>
            <a:r>
              <a:rPr lang="it-IT" sz="3400" dirty="0">
                <a:latin typeface="Arial" panose="020B0604020202020204" pitchFamily="34" charset="0"/>
                <a:cs typeface="Arial" panose="020B0604020202020204" pitchFamily="34" charset="0"/>
              </a:rPr>
              <a:t>: la relazione si basa sulla </a:t>
            </a:r>
            <a:r>
              <a:rPr lang="it-IT" sz="3400" b="1" dirty="0">
                <a:solidFill>
                  <a:srgbClr val="FF0000"/>
                </a:solidFill>
                <a:latin typeface="Arial" panose="020B0604020202020204" pitchFamily="34" charset="0"/>
                <a:cs typeface="Arial" panose="020B0604020202020204" pitchFamily="34" charset="0"/>
              </a:rPr>
              <a:t>presenza di un addetto ai rapporti con i clienti </a:t>
            </a:r>
            <a:r>
              <a:rPr lang="it-IT" sz="3400" dirty="0">
                <a:latin typeface="Arial" panose="020B0604020202020204" pitchFamily="34" charset="0"/>
                <a:cs typeface="Arial" panose="020B0604020202020204" pitchFamily="34" charset="0"/>
              </a:rPr>
              <a:t>che diventa il loro supporto nel momento in cui si richiede aiuto. Per esempio, gli addetti personali dedicati ai clienti business delle compagnie telefoniche.</a:t>
            </a:r>
          </a:p>
          <a:p>
            <a:r>
              <a:rPr lang="it-IT" sz="3400" b="1" dirty="0">
                <a:latin typeface="Arial" panose="020B0604020202020204" pitchFamily="34" charset="0"/>
                <a:cs typeface="Arial" panose="020B0604020202020204" pitchFamily="34" charset="0"/>
              </a:rPr>
              <a:t>Assistenza</a:t>
            </a:r>
            <a:r>
              <a:rPr lang="it-IT" sz="3400" dirty="0">
                <a:latin typeface="Arial" panose="020B0604020202020204" pitchFamily="34" charset="0"/>
                <a:cs typeface="Arial" panose="020B0604020202020204" pitchFamily="34" charset="0"/>
              </a:rPr>
              <a:t> </a:t>
            </a:r>
            <a:r>
              <a:rPr lang="it-IT" sz="3400" b="1" dirty="0">
                <a:latin typeface="Arial" panose="020B0604020202020204" pitchFamily="34" charset="0"/>
                <a:cs typeface="Arial" panose="020B0604020202020204" pitchFamily="34" charset="0"/>
              </a:rPr>
              <a:t>personale</a:t>
            </a:r>
            <a:r>
              <a:rPr lang="it-IT" sz="3400" dirty="0">
                <a:latin typeface="Arial" panose="020B0604020202020204" pitchFamily="34" charset="0"/>
                <a:cs typeface="Arial" panose="020B0604020202020204" pitchFamily="34" charset="0"/>
              </a:rPr>
              <a:t> </a:t>
            </a:r>
            <a:r>
              <a:rPr lang="it-IT" sz="3400" b="1" dirty="0">
                <a:latin typeface="Arial" panose="020B0604020202020204" pitchFamily="34" charset="0"/>
                <a:cs typeface="Arial" panose="020B0604020202020204" pitchFamily="34" charset="0"/>
              </a:rPr>
              <a:t>dedicata</a:t>
            </a:r>
            <a:r>
              <a:rPr lang="it-IT" sz="3400" dirty="0">
                <a:latin typeface="Arial" panose="020B0604020202020204" pitchFamily="34" charset="0"/>
                <a:cs typeface="Arial" panose="020B0604020202020204" pitchFamily="34" charset="0"/>
              </a:rPr>
              <a:t>: la relazione viene costruita e mantenuta assegnando ai clienti un </a:t>
            </a:r>
            <a:r>
              <a:rPr lang="it-IT" sz="3400" b="1" dirty="0">
                <a:solidFill>
                  <a:srgbClr val="FF0000"/>
                </a:solidFill>
                <a:latin typeface="Arial" panose="020B0604020202020204" pitchFamily="34" charset="0"/>
                <a:cs typeface="Arial" panose="020B0604020202020204" pitchFamily="34" charset="0"/>
              </a:rPr>
              <a:t>addetto specifico </a:t>
            </a:r>
            <a:r>
              <a:rPr lang="it-IT" sz="3400" dirty="0">
                <a:latin typeface="Arial" panose="020B0604020202020204" pitchFamily="34" charset="0"/>
                <a:cs typeface="Arial" panose="020B0604020202020204" pitchFamily="34" charset="0"/>
              </a:rPr>
              <a:t>– come nel caso dei consulenti finanziari. Si tratta di una relazione molto stretta che stimola la fiducia e la serenità del cliente </a:t>
            </a:r>
            <a:r>
              <a:rPr lang="it-IT" sz="3400" i="1" dirty="0">
                <a:latin typeface="Arial" panose="020B0604020202020204" pitchFamily="34" charset="0"/>
                <a:cs typeface="Arial" panose="020B0604020202020204" pitchFamily="34" charset="0"/>
              </a:rPr>
              <a:t>(l’assistente ti chiama per nome…)</a:t>
            </a:r>
          </a:p>
          <a:p>
            <a:r>
              <a:rPr lang="it-IT" sz="3400" b="1" dirty="0">
                <a:latin typeface="Arial" panose="020B0604020202020204" pitchFamily="34" charset="0"/>
                <a:cs typeface="Arial" panose="020B0604020202020204" pitchFamily="34" charset="0"/>
              </a:rPr>
              <a:t>Self</a:t>
            </a:r>
            <a:r>
              <a:rPr lang="it-IT" sz="3400" dirty="0">
                <a:latin typeface="Arial" panose="020B0604020202020204" pitchFamily="34" charset="0"/>
                <a:cs typeface="Arial" panose="020B0604020202020204" pitchFamily="34" charset="0"/>
              </a:rPr>
              <a:t> </a:t>
            </a:r>
            <a:r>
              <a:rPr lang="it-IT" sz="3400" b="1" dirty="0">
                <a:latin typeface="Arial" panose="020B0604020202020204" pitchFamily="34" charset="0"/>
                <a:cs typeface="Arial" panose="020B0604020202020204" pitchFamily="34" charset="0"/>
              </a:rPr>
              <a:t>service</a:t>
            </a:r>
            <a:r>
              <a:rPr lang="it-IT" sz="3400" dirty="0">
                <a:latin typeface="Arial" panose="020B0604020202020204" pitchFamily="34" charset="0"/>
                <a:cs typeface="Arial" panose="020B0604020202020204" pitchFamily="34" charset="0"/>
              </a:rPr>
              <a:t>: il rapporto con il cliente è garantito tramite una </a:t>
            </a:r>
            <a:r>
              <a:rPr lang="it-IT" sz="3400" b="1" dirty="0">
                <a:solidFill>
                  <a:srgbClr val="FF0000"/>
                </a:solidFill>
                <a:latin typeface="Arial" panose="020B0604020202020204" pitchFamily="34" charset="0"/>
                <a:cs typeface="Arial" panose="020B0604020202020204" pitchFamily="34" charset="0"/>
              </a:rPr>
              <a:t>relazione indiretta</a:t>
            </a:r>
            <a:r>
              <a:rPr lang="it-IT" sz="3400" dirty="0">
                <a:latin typeface="Arial" panose="020B0604020202020204" pitchFamily="34" charset="0"/>
                <a:cs typeface="Arial" panose="020B0604020202020204" pitchFamily="34" charset="0"/>
              </a:rPr>
              <a:t>, nello specifico una struttura che gli consente di avere a disposizione tutti gli strumenti per fare da sé.</a:t>
            </a:r>
          </a:p>
        </p:txBody>
      </p:sp>
      <p:sp>
        <p:nvSpPr>
          <p:cNvPr id="7" name="Rettangolo arrotondato 6"/>
          <p:cNvSpPr/>
          <p:nvPr/>
        </p:nvSpPr>
        <p:spPr>
          <a:xfrm>
            <a:off x="323528" y="1484784"/>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dirty="0">
                <a:ln w="11430"/>
                <a:solidFill>
                  <a:srgbClr val="FF0000"/>
                </a:solidFill>
                <a:effectLst>
                  <a:outerShdw blurRad="80000" dist="40000" dir="5040000" algn="tl">
                    <a:srgbClr val="000000">
                      <a:alpha val="30000"/>
                    </a:srgbClr>
                  </a:outerShdw>
                </a:effectLst>
              </a:rPr>
              <a:t>4</a:t>
            </a:r>
            <a:endParaRPr lang="it-IT" sz="9600" b="1" cap="none" spc="0" dirty="0">
              <a:ln w="11430"/>
              <a:solidFill>
                <a:srgbClr val="FF0000"/>
              </a:solidFill>
              <a:effectLst>
                <a:outerShdw blurRad="80000" dist="40000" dir="5040000" algn="tl">
                  <a:srgbClr val="000000">
                    <a:alpha val="30000"/>
                  </a:srgbClr>
                </a:outerShdw>
              </a:effectLst>
            </a:endParaRPr>
          </a:p>
        </p:txBody>
      </p:sp>
      <p:sp>
        <p:nvSpPr>
          <p:cNvPr id="8" name="CasellaDiTesto 7"/>
          <p:cNvSpPr txBox="1"/>
          <p:nvPr/>
        </p:nvSpPr>
        <p:spPr>
          <a:xfrm>
            <a:off x="97722" y="3195750"/>
            <a:ext cx="1881990" cy="1191816"/>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sz="1600" b="1" dirty="0"/>
              <a:t>Le relazioni che l’azienda crea con i diversi clienti</a:t>
            </a:r>
          </a:p>
        </p:txBody>
      </p:sp>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17</a:t>
            </a:fld>
            <a:endParaRPr lang="it-IT" dirty="0"/>
          </a:p>
        </p:txBody>
      </p:sp>
      <p:pic>
        <p:nvPicPr>
          <p:cNvPr id="23" name="Picture 21"/>
          <p:cNvPicPr>
            <a:picLocks noChangeAspect="1" noChangeArrowheads="1"/>
          </p:cNvPicPr>
          <p:nvPr/>
        </p:nvPicPr>
        <p:blipFill>
          <a:blip r:embed="rId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472551" y="76732"/>
            <a:ext cx="1363145" cy="125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piè di pagina 4">
            <a:extLst>
              <a:ext uri="{FF2B5EF4-FFF2-40B4-BE49-F238E27FC236}">
                <a16:creationId xmlns:a16="http://schemas.microsoft.com/office/drawing/2014/main" id="{4A0BDD27-B9D5-4EF7-A889-723BB9EEF0B1}"/>
              </a:ext>
            </a:extLst>
          </p:cNvPr>
          <p:cNvSpPr>
            <a:spLocks noGrp="1"/>
          </p:cNvSpPr>
          <p:nvPr>
            <p:ph type="ftr" sz="quarter" idx="11"/>
          </p:nvPr>
        </p:nvSpPr>
        <p:spPr>
          <a:xfrm>
            <a:off x="323528" y="6525344"/>
            <a:ext cx="8482000"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896786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937"/>
            <a:ext cx="9144000" cy="1411891"/>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000" dirty="0">
                <a:latin typeface="Arial Black" panose="020B0A04020102020204" pitchFamily="34" charset="0"/>
              </a:rPr>
              <a:t>CUSTOMER </a:t>
            </a:r>
            <a:br>
              <a:rPr lang="it-IT" sz="4000" dirty="0">
                <a:latin typeface="Arial Black" panose="020B0A04020102020204" pitchFamily="34" charset="0"/>
              </a:rPr>
            </a:br>
            <a:r>
              <a:rPr lang="it-IT" sz="4000" dirty="0">
                <a:latin typeface="Arial Black" panose="020B0A04020102020204" pitchFamily="34" charset="0"/>
              </a:rPr>
              <a:t>RELATIONSHIPS</a:t>
            </a:r>
          </a:p>
        </p:txBody>
      </p:sp>
      <p:sp>
        <p:nvSpPr>
          <p:cNvPr id="6" name="Segnaposto contenuto 5"/>
          <p:cNvSpPr>
            <a:spLocks noGrp="1"/>
          </p:cNvSpPr>
          <p:nvPr>
            <p:ph idx="1"/>
          </p:nvPr>
        </p:nvSpPr>
        <p:spPr>
          <a:xfrm>
            <a:off x="2042653" y="1460031"/>
            <a:ext cx="7101347" cy="5088586"/>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L="0" indent="0">
              <a:buNone/>
            </a:pPr>
            <a:r>
              <a:rPr lang="it-IT" b="1" dirty="0"/>
              <a:t>ESEMPI DI CUSTOMER RELATIONSHIPS</a:t>
            </a:r>
          </a:p>
          <a:p>
            <a:r>
              <a:rPr lang="it-IT" sz="3400" b="1" dirty="0">
                <a:latin typeface="Arial" panose="020B0604020202020204" pitchFamily="34" charset="0"/>
                <a:cs typeface="Arial" panose="020B0604020202020204" pitchFamily="34" charset="0"/>
              </a:rPr>
              <a:t>Servizi</a:t>
            </a:r>
            <a:r>
              <a:rPr lang="it-IT" sz="3400" dirty="0">
                <a:latin typeface="Arial" panose="020B0604020202020204" pitchFamily="34" charset="0"/>
                <a:cs typeface="Arial" panose="020B0604020202020204" pitchFamily="34" charset="0"/>
              </a:rPr>
              <a:t> </a:t>
            </a:r>
            <a:r>
              <a:rPr lang="it-IT" sz="3400" b="1" dirty="0">
                <a:latin typeface="Arial" panose="020B0604020202020204" pitchFamily="34" charset="0"/>
                <a:cs typeface="Arial" panose="020B0604020202020204" pitchFamily="34" charset="0"/>
              </a:rPr>
              <a:t>automatici</a:t>
            </a:r>
            <a:r>
              <a:rPr lang="it-IT" sz="3400" dirty="0">
                <a:latin typeface="Arial" panose="020B0604020202020204" pitchFamily="34" charset="0"/>
                <a:cs typeface="Arial" panose="020B0604020202020204" pitchFamily="34" charset="0"/>
              </a:rPr>
              <a:t>: è una forma evoluta di </a:t>
            </a:r>
            <a:r>
              <a:rPr lang="it-IT" sz="3400" b="1" dirty="0">
                <a:solidFill>
                  <a:srgbClr val="FF0000"/>
                </a:solidFill>
                <a:latin typeface="Arial" panose="020B0604020202020204" pitchFamily="34" charset="0"/>
                <a:cs typeface="Arial" panose="020B0604020202020204" pitchFamily="34" charset="0"/>
              </a:rPr>
              <a:t>self-service</a:t>
            </a:r>
            <a:r>
              <a:rPr lang="it-IT" sz="3400" dirty="0">
                <a:latin typeface="Arial" panose="020B0604020202020204" pitchFamily="34" charset="0"/>
                <a:cs typeface="Arial" panose="020B0604020202020204" pitchFamily="34" charset="0"/>
              </a:rPr>
              <a:t> diffusa in molti settori. Differisce molto dai modelli di business che prevedono assistenza personale e dedicata, ma si può rivelare comunque efficace. Per esempio, le banche online offrono un profilo personale online con cui il cliente può compiere molte delle azioni che si fanno allo sportello.</a:t>
            </a:r>
          </a:p>
          <a:p>
            <a:r>
              <a:rPr lang="it-IT" sz="3400" b="1" dirty="0">
                <a:latin typeface="Arial" panose="020B0604020202020204" pitchFamily="34" charset="0"/>
                <a:cs typeface="Arial" panose="020B0604020202020204" pitchFamily="34" charset="0"/>
              </a:rPr>
              <a:t>Community</a:t>
            </a:r>
            <a:r>
              <a:rPr lang="it-IT" sz="3400" dirty="0">
                <a:latin typeface="Arial" panose="020B0604020202020204" pitchFamily="34" charset="0"/>
                <a:cs typeface="Arial" panose="020B0604020202020204" pitchFamily="34" charset="0"/>
              </a:rPr>
              <a:t>: la relazione è diretta e favorisce </a:t>
            </a:r>
            <a:r>
              <a:rPr lang="it-IT" sz="3400" b="1" dirty="0">
                <a:solidFill>
                  <a:srgbClr val="FF0000"/>
                </a:solidFill>
                <a:latin typeface="Arial" panose="020B0604020202020204" pitchFamily="34" charset="0"/>
                <a:cs typeface="Arial" panose="020B0604020202020204" pitchFamily="34" charset="0"/>
              </a:rPr>
              <a:t>la relazione anche tra i consumatori</a:t>
            </a:r>
            <a:r>
              <a:rPr lang="it-IT" sz="3400" dirty="0">
                <a:latin typeface="Arial" panose="020B0604020202020204" pitchFamily="34" charset="0"/>
                <a:cs typeface="Arial" panose="020B0604020202020204" pitchFamily="34" charset="0"/>
              </a:rPr>
              <a:t>, creando identità condivisa e riconoscimento in un gruppo </a:t>
            </a:r>
            <a:r>
              <a:rPr lang="it-IT" sz="3400" i="1" dirty="0">
                <a:latin typeface="Arial" panose="020B0604020202020204" pitchFamily="34" charset="0"/>
                <a:cs typeface="Arial" panose="020B0604020202020204" pitchFamily="34" charset="0"/>
              </a:rPr>
              <a:t>(blogger, </a:t>
            </a:r>
            <a:r>
              <a:rPr lang="it-IT" sz="3400" i="1" dirty="0" err="1">
                <a:latin typeface="Arial" panose="020B0604020202020204" pitchFamily="34" charset="0"/>
                <a:cs typeface="Arial" panose="020B0604020202020204" pitchFamily="34" charset="0"/>
              </a:rPr>
              <a:t>flagship</a:t>
            </a:r>
            <a:r>
              <a:rPr lang="it-IT" sz="3400" i="1" dirty="0">
                <a:latin typeface="Arial" panose="020B0604020202020204" pitchFamily="34" charset="0"/>
                <a:cs typeface="Arial" panose="020B0604020202020204" pitchFamily="34" charset="0"/>
              </a:rPr>
              <a:t> store).</a:t>
            </a:r>
            <a:endParaRPr lang="it-IT" sz="3400" dirty="0">
              <a:latin typeface="Arial" panose="020B0604020202020204" pitchFamily="34" charset="0"/>
              <a:cs typeface="Arial" panose="020B0604020202020204" pitchFamily="34" charset="0"/>
            </a:endParaRPr>
          </a:p>
          <a:p>
            <a:r>
              <a:rPr lang="it-IT" sz="3400" b="1" dirty="0">
                <a:latin typeface="Arial" panose="020B0604020202020204" pitchFamily="34" charset="0"/>
                <a:cs typeface="Arial" panose="020B0604020202020204" pitchFamily="34" charset="0"/>
              </a:rPr>
              <a:t>Co-creazione</a:t>
            </a:r>
            <a:r>
              <a:rPr lang="it-IT" sz="3400" dirty="0">
                <a:latin typeface="Arial" panose="020B0604020202020204" pitchFamily="34" charset="0"/>
                <a:cs typeface="Arial" panose="020B0604020202020204" pitchFamily="34" charset="0"/>
              </a:rPr>
              <a:t>: la relazione si basa sulla condivisione del processo di creazione del valore. In sostanza, il cliente partecipa attivamente mediante delle scelte che vanno a modificare la proposta di valore dell’azienda. </a:t>
            </a:r>
            <a:r>
              <a:rPr lang="it-IT" sz="3400" i="1" dirty="0">
                <a:latin typeface="Arial" panose="020B0604020202020204" pitchFamily="34" charset="0"/>
                <a:cs typeface="Arial" panose="020B0604020202020204" pitchFamily="34" charset="0"/>
              </a:rPr>
              <a:t>(</a:t>
            </a:r>
            <a:r>
              <a:rPr lang="it-IT" sz="3400" b="1" i="1" dirty="0" err="1">
                <a:solidFill>
                  <a:srgbClr val="FF0000"/>
                </a:solidFill>
                <a:latin typeface="Arial" panose="020B0604020202020204" pitchFamily="34" charset="0"/>
                <a:cs typeface="Arial" panose="020B0604020202020204" pitchFamily="34" charset="0"/>
              </a:rPr>
              <a:t>You</a:t>
            </a:r>
            <a:r>
              <a:rPr lang="it-IT" sz="3400" b="1" i="1" dirty="0">
                <a:solidFill>
                  <a:srgbClr val="FF0000"/>
                </a:solidFill>
                <a:latin typeface="Arial" panose="020B0604020202020204" pitchFamily="34" charset="0"/>
                <a:cs typeface="Arial" panose="020B0604020202020204" pitchFamily="34" charset="0"/>
              </a:rPr>
              <a:t> design </a:t>
            </a:r>
            <a:r>
              <a:rPr lang="it-IT" sz="3400" b="1" i="1" dirty="0" err="1">
                <a:solidFill>
                  <a:srgbClr val="FF0000"/>
                </a:solidFill>
                <a:latin typeface="Arial" panose="020B0604020202020204" pitchFamily="34" charset="0"/>
                <a:cs typeface="Arial" panose="020B0604020202020204" pitchFamily="34" charset="0"/>
              </a:rPr>
              <a:t>it</a:t>
            </a:r>
            <a:r>
              <a:rPr lang="it-IT" sz="3400" b="1" i="1" dirty="0">
                <a:solidFill>
                  <a:srgbClr val="FF0000"/>
                </a:solidFill>
                <a:latin typeface="Arial" panose="020B0604020202020204" pitchFamily="34" charset="0"/>
                <a:cs typeface="Arial" panose="020B0604020202020204" pitchFamily="34" charset="0"/>
              </a:rPr>
              <a:t>, </a:t>
            </a:r>
            <a:r>
              <a:rPr lang="it-IT" sz="3400" b="1" i="1" dirty="0" err="1">
                <a:solidFill>
                  <a:srgbClr val="FF0000"/>
                </a:solidFill>
                <a:latin typeface="Arial" panose="020B0604020202020204" pitchFamily="34" charset="0"/>
                <a:cs typeface="Arial" panose="020B0604020202020204" pitchFamily="34" charset="0"/>
              </a:rPr>
              <a:t>we</a:t>
            </a:r>
            <a:r>
              <a:rPr lang="it-IT" sz="3400" b="1" i="1" dirty="0">
                <a:solidFill>
                  <a:srgbClr val="FF0000"/>
                </a:solidFill>
                <a:latin typeface="Arial" panose="020B0604020202020204" pitchFamily="34" charset="0"/>
                <a:cs typeface="Arial" panose="020B0604020202020204" pitchFamily="34" charset="0"/>
              </a:rPr>
              <a:t> make </a:t>
            </a:r>
            <a:r>
              <a:rPr lang="it-IT" sz="3400" b="1" i="1" dirty="0" err="1">
                <a:solidFill>
                  <a:srgbClr val="FF0000"/>
                </a:solidFill>
                <a:latin typeface="Arial" panose="020B0604020202020204" pitchFamily="34" charset="0"/>
                <a:cs typeface="Arial" panose="020B0604020202020204" pitchFamily="34" charset="0"/>
              </a:rPr>
              <a:t>it</a:t>
            </a:r>
            <a:r>
              <a:rPr lang="it-IT" sz="3400" i="1" dirty="0">
                <a:latin typeface="Arial" panose="020B0604020202020204" pitchFamily="34" charset="0"/>
                <a:cs typeface="Arial" panose="020B0604020202020204" pitchFamily="34" charset="0"/>
              </a:rPr>
              <a:t>)</a:t>
            </a:r>
          </a:p>
          <a:p>
            <a:pPr marL="0" indent="0">
              <a:buNone/>
            </a:pPr>
            <a:endParaRPr lang="it-IT" sz="3400" dirty="0">
              <a:latin typeface="Arial" panose="020B0604020202020204" pitchFamily="34" charset="0"/>
              <a:cs typeface="Arial" panose="020B0604020202020204" pitchFamily="34" charset="0"/>
            </a:endParaRPr>
          </a:p>
        </p:txBody>
      </p:sp>
      <p:sp>
        <p:nvSpPr>
          <p:cNvPr id="7" name="Rettangolo arrotondato 6"/>
          <p:cNvSpPr/>
          <p:nvPr/>
        </p:nvSpPr>
        <p:spPr>
          <a:xfrm>
            <a:off x="323528" y="1484784"/>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dirty="0">
                <a:ln w="11430"/>
                <a:solidFill>
                  <a:srgbClr val="FF0000"/>
                </a:solidFill>
                <a:effectLst>
                  <a:outerShdw blurRad="80000" dist="40000" dir="5040000" algn="tl">
                    <a:srgbClr val="000000">
                      <a:alpha val="30000"/>
                    </a:srgbClr>
                  </a:outerShdw>
                </a:effectLst>
              </a:rPr>
              <a:t>4</a:t>
            </a:r>
            <a:endParaRPr lang="it-IT" sz="9600" b="1" cap="none" spc="0" dirty="0">
              <a:ln w="11430"/>
              <a:solidFill>
                <a:srgbClr val="FF0000"/>
              </a:solidFill>
              <a:effectLst>
                <a:outerShdw blurRad="80000" dist="40000" dir="5040000" algn="tl">
                  <a:srgbClr val="000000">
                    <a:alpha val="30000"/>
                  </a:srgbClr>
                </a:outerShdw>
              </a:effectLst>
            </a:endParaRPr>
          </a:p>
        </p:txBody>
      </p:sp>
      <p:sp>
        <p:nvSpPr>
          <p:cNvPr id="8" name="CasellaDiTesto 7"/>
          <p:cNvSpPr txBox="1"/>
          <p:nvPr/>
        </p:nvSpPr>
        <p:spPr>
          <a:xfrm>
            <a:off x="97722" y="3195750"/>
            <a:ext cx="1881990" cy="1191816"/>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sz="1600" b="1" dirty="0"/>
              <a:t>Le relazioni che l’azienda crea con i diversi clienti</a:t>
            </a:r>
          </a:p>
        </p:txBody>
      </p:sp>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18</a:t>
            </a:fld>
            <a:endParaRPr lang="it-IT" dirty="0"/>
          </a:p>
        </p:txBody>
      </p:sp>
      <p:pic>
        <p:nvPicPr>
          <p:cNvPr id="23" name="Picture 21"/>
          <p:cNvPicPr>
            <a:picLocks noChangeAspect="1" noChangeArrowheads="1"/>
          </p:cNvPicPr>
          <p:nvPr/>
        </p:nvPicPr>
        <p:blipFill>
          <a:blip r:embed="rId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472551" y="76732"/>
            <a:ext cx="1363145" cy="125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piè di pagina 4">
            <a:extLst>
              <a:ext uri="{FF2B5EF4-FFF2-40B4-BE49-F238E27FC236}">
                <a16:creationId xmlns:a16="http://schemas.microsoft.com/office/drawing/2014/main" id="{C20973ED-8225-4CFF-B73B-9F5B3A7A8FFC}"/>
              </a:ext>
            </a:extLst>
          </p:cNvPr>
          <p:cNvSpPr>
            <a:spLocks noGrp="1"/>
          </p:cNvSpPr>
          <p:nvPr>
            <p:ph type="ftr" sz="quarter" idx="11"/>
          </p:nvPr>
        </p:nvSpPr>
        <p:spPr>
          <a:xfrm>
            <a:off x="323528" y="6520259"/>
            <a:ext cx="8024800"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3438973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937"/>
            <a:ext cx="8927131" cy="1411891"/>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000" dirty="0">
                <a:latin typeface="Arial Black" panose="020B0A04020102020204" pitchFamily="34" charset="0"/>
              </a:rPr>
              <a:t>REVENUE STREAMS/ </a:t>
            </a:r>
            <a:br>
              <a:rPr lang="it-IT" sz="4000" dirty="0">
                <a:latin typeface="Arial Black" panose="020B0A04020102020204" pitchFamily="34" charset="0"/>
              </a:rPr>
            </a:br>
            <a:r>
              <a:rPr lang="it-IT" sz="4000" dirty="0">
                <a:latin typeface="Arial Black" panose="020B0A04020102020204" pitchFamily="34" charset="0"/>
              </a:rPr>
              <a:t>FLUSSI DI RICAVI</a:t>
            </a:r>
          </a:p>
        </p:txBody>
      </p:sp>
      <p:sp>
        <p:nvSpPr>
          <p:cNvPr id="6" name="Segnaposto contenuto 5"/>
          <p:cNvSpPr>
            <a:spLocks noGrp="1"/>
          </p:cNvSpPr>
          <p:nvPr>
            <p:ph idx="1"/>
          </p:nvPr>
        </p:nvSpPr>
        <p:spPr>
          <a:xfrm>
            <a:off x="1998892" y="1479980"/>
            <a:ext cx="5932165" cy="4186101"/>
          </a:xfrm>
        </p:spPr>
        <p:txBody>
          <a:bodyPr>
            <a:normAutofit fontScale="77500" lnSpcReduction="20000"/>
          </a:bodyPr>
          <a:lstStyle/>
          <a:p>
            <a:pPr marL="0" indent="0" algn="just">
              <a:buNone/>
            </a:pPr>
            <a:r>
              <a:rPr lang="it-IT" b="1" dirty="0">
                <a:solidFill>
                  <a:srgbClr val="002060"/>
                </a:solidFill>
              </a:rPr>
              <a:t>Descrive i flussi di ricavi che l’azienda ottiene dalla vendita dei prodotti/servizi ai diversi Segmenti di clientela.</a:t>
            </a:r>
          </a:p>
          <a:p>
            <a:pPr marL="0" indent="0" algn="just">
              <a:buNone/>
            </a:pPr>
            <a:r>
              <a:rPr lang="it-IT" dirty="0">
                <a:solidFill>
                  <a:srgbClr val="002060"/>
                </a:solidFill>
              </a:rPr>
              <a:t>Le variabili da tenere in considerazione nella composizione di questo blocco sono (oltre alle </a:t>
            </a:r>
            <a:r>
              <a:rPr lang="it-IT" b="1" dirty="0">
                <a:solidFill>
                  <a:srgbClr val="002060"/>
                </a:solidFill>
              </a:rPr>
              <a:t>quantità</a:t>
            </a:r>
            <a:r>
              <a:rPr lang="it-IT" dirty="0">
                <a:solidFill>
                  <a:srgbClr val="002060"/>
                </a:solidFill>
              </a:rPr>
              <a:t> vendute):</a:t>
            </a:r>
          </a:p>
          <a:p>
            <a:pPr algn="just"/>
            <a:r>
              <a:rPr lang="it-IT" dirty="0">
                <a:solidFill>
                  <a:srgbClr val="002060"/>
                </a:solidFill>
              </a:rPr>
              <a:t>il </a:t>
            </a:r>
            <a:r>
              <a:rPr lang="it-IT" b="1" dirty="0">
                <a:solidFill>
                  <a:srgbClr val="002060"/>
                </a:solidFill>
              </a:rPr>
              <a:t>prezzo</a:t>
            </a:r>
            <a:r>
              <a:rPr lang="it-IT" dirty="0">
                <a:solidFill>
                  <a:srgbClr val="002060"/>
                </a:solidFill>
              </a:rPr>
              <a:t>;</a:t>
            </a:r>
            <a:endParaRPr lang="it-IT" b="1" dirty="0">
              <a:solidFill>
                <a:srgbClr val="002060"/>
              </a:solidFill>
            </a:endParaRPr>
          </a:p>
          <a:p>
            <a:r>
              <a:rPr lang="it-IT" dirty="0">
                <a:solidFill>
                  <a:srgbClr val="002060"/>
                </a:solidFill>
              </a:rPr>
              <a:t>la </a:t>
            </a:r>
            <a:r>
              <a:rPr lang="it-IT" b="1" dirty="0">
                <a:solidFill>
                  <a:srgbClr val="002060"/>
                </a:solidFill>
              </a:rPr>
              <a:t>modalità e il tempo di pagamento</a:t>
            </a:r>
            <a:r>
              <a:rPr lang="it-IT" dirty="0">
                <a:solidFill>
                  <a:srgbClr val="002060"/>
                </a:solidFill>
              </a:rPr>
              <a:t>.</a:t>
            </a:r>
          </a:p>
          <a:p>
            <a:pPr marL="0" indent="0">
              <a:buNone/>
            </a:pPr>
            <a:r>
              <a:rPr lang="it-IT" dirty="0">
                <a:solidFill>
                  <a:srgbClr val="002060"/>
                </a:solidFill>
              </a:rPr>
              <a:t>Elementi fondamentali per regolare i flussi finanziari e rendere il modello di business funzionante e l’attività </a:t>
            </a:r>
            <a:r>
              <a:rPr lang="it-IT" b="1" dirty="0">
                <a:solidFill>
                  <a:srgbClr val="00B050"/>
                </a:solidFill>
              </a:rPr>
              <a:t>sostenibile</a:t>
            </a:r>
            <a:r>
              <a:rPr lang="it-IT" dirty="0">
                <a:solidFill>
                  <a:srgbClr val="002060"/>
                </a:solidFill>
              </a:rPr>
              <a:t>.</a:t>
            </a:r>
            <a:endParaRPr lang="it-IT" b="1" dirty="0">
              <a:solidFill>
                <a:srgbClr val="002060"/>
              </a:solidFill>
            </a:endParaRPr>
          </a:p>
        </p:txBody>
      </p:sp>
      <p:sp>
        <p:nvSpPr>
          <p:cNvPr id="7" name="Rettangolo arrotondato 6"/>
          <p:cNvSpPr/>
          <p:nvPr/>
        </p:nvSpPr>
        <p:spPr>
          <a:xfrm>
            <a:off x="323528" y="1484784"/>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cap="none" spc="0" dirty="0">
                <a:ln w="11430"/>
                <a:solidFill>
                  <a:srgbClr val="FF0000"/>
                </a:solidFill>
                <a:effectLst>
                  <a:outerShdw blurRad="80000" dist="40000" dir="5040000" algn="tl">
                    <a:srgbClr val="000000">
                      <a:alpha val="30000"/>
                    </a:srgbClr>
                  </a:outerShdw>
                </a:effectLst>
              </a:rPr>
              <a:t>5</a:t>
            </a:r>
          </a:p>
        </p:txBody>
      </p:sp>
      <p:sp>
        <p:nvSpPr>
          <p:cNvPr id="8" name="CasellaDiTesto 7"/>
          <p:cNvSpPr txBox="1"/>
          <p:nvPr/>
        </p:nvSpPr>
        <p:spPr>
          <a:xfrm>
            <a:off x="155576" y="3162832"/>
            <a:ext cx="1969108" cy="1464231"/>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sz="1600" b="1" dirty="0"/>
              <a:t>Il valore che «catturiamo» e il modo in cui lo catturiamo</a:t>
            </a:r>
          </a:p>
        </p:txBody>
      </p:sp>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19</a:t>
            </a:fld>
            <a:endParaRPr lang="it-IT"/>
          </a:p>
        </p:txBody>
      </p:sp>
      <p:pic>
        <p:nvPicPr>
          <p:cNvPr id="23"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10" y="95399"/>
            <a:ext cx="1080354" cy="129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CasellaDiTesto 23"/>
          <p:cNvSpPr txBox="1"/>
          <p:nvPr/>
        </p:nvSpPr>
        <p:spPr>
          <a:xfrm>
            <a:off x="307974" y="5599154"/>
            <a:ext cx="6928321" cy="374571"/>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1600" b="1" i="1" dirty="0">
                <a:solidFill>
                  <a:schemeClr val="tx1"/>
                </a:solidFill>
              </a:rPr>
              <a:t>Ricorda gli EQUILIBRI… e la BREAK-EVEN ANALYSIS…</a:t>
            </a:r>
          </a:p>
        </p:txBody>
      </p:sp>
      <p:sp>
        <p:nvSpPr>
          <p:cNvPr id="5" name="Segnaposto piè di pagina 4">
            <a:extLst>
              <a:ext uri="{FF2B5EF4-FFF2-40B4-BE49-F238E27FC236}">
                <a16:creationId xmlns:a16="http://schemas.microsoft.com/office/drawing/2014/main" id="{7EB8AB5A-30CE-4984-BAEC-AC749EE25EAC}"/>
              </a:ext>
            </a:extLst>
          </p:cNvPr>
          <p:cNvSpPr>
            <a:spLocks noGrp="1"/>
          </p:cNvSpPr>
          <p:nvPr>
            <p:ph type="ftr" sz="quarter" idx="11"/>
          </p:nvPr>
        </p:nvSpPr>
        <p:spPr>
          <a:xfrm>
            <a:off x="467310" y="6111875"/>
            <a:ext cx="7881018"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371226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860D577B-1920-4913-8B0F-38269C97FA03}" type="slidenum">
              <a:rPr lang="it-IT" smtClean="0"/>
              <a:pPr>
                <a:defRPr/>
              </a:pPr>
              <a:t>2</a:t>
            </a:fld>
            <a:endParaRPr lang="it-IT"/>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17" y="3882094"/>
            <a:ext cx="5126131" cy="2208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565519" y="369457"/>
            <a:ext cx="8182945" cy="923330"/>
          </a:xfrm>
          <a:prstGeom prst="rect">
            <a:avLst/>
          </a:prstGeom>
          <a:noFill/>
        </p:spPr>
        <p:txBody>
          <a:bodyPr wrap="square" rtlCol="0">
            <a:spAutoFit/>
          </a:bodyPr>
          <a:lstStyle/>
          <a:p>
            <a:r>
              <a:rPr lang="it-IT" i="1" dirty="0"/>
              <a:t>Vincoli e strumenti che già conosci che rappresentano parte della </a:t>
            </a:r>
            <a:r>
              <a:rPr lang="it-IT" b="1" i="1" dirty="0"/>
              <a:t>cassetta degli attrezzi </a:t>
            </a:r>
            <a:r>
              <a:rPr lang="it-IT" i="1" dirty="0"/>
              <a:t>del processo di </a:t>
            </a:r>
            <a:r>
              <a:rPr lang="it-IT" b="1" i="1" dirty="0"/>
              <a:t>analisi strategica </a:t>
            </a:r>
            <a:r>
              <a:rPr lang="it-IT" i="1" dirty="0"/>
              <a:t>dell’imprenditore e dei responsabili aziendali (e non solo) …</a:t>
            </a:r>
          </a:p>
        </p:txBody>
      </p:sp>
      <p:pic>
        <p:nvPicPr>
          <p:cNvPr id="30722" name="Picture 2" descr="Risultati immagini per sw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519" y="1596925"/>
            <a:ext cx="3574547" cy="1996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328" y="3914164"/>
            <a:ext cx="2404214" cy="2176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8047" y="2091292"/>
            <a:ext cx="2404214" cy="83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8047" y="1297806"/>
            <a:ext cx="2404214" cy="705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07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8047" y="3057192"/>
            <a:ext cx="2404214" cy="661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072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3968" y="2430418"/>
            <a:ext cx="1613136" cy="1163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Segnaposto piè di pagina 2">
            <a:extLst>
              <a:ext uri="{FF2B5EF4-FFF2-40B4-BE49-F238E27FC236}">
                <a16:creationId xmlns:a16="http://schemas.microsoft.com/office/drawing/2014/main" id="{4EECED2A-24DC-4DB5-8F30-D63AA64629AF}"/>
              </a:ext>
            </a:extLst>
          </p:cNvPr>
          <p:cNvSpPr>
            <a:spLocks noGrp="1"/>
          </p:cNvSpPr>
          <p:nvPr>
            <p:ph type="ftr" sz="quarter" idx="11"/>
          </p:nvPr>
        </p:nvSpPr>
        <p:spPr>
          <a:xfrm>
            <a:off x="565517" y="6453336"/>
            <a:ext cx="7782811"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2146414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937"/>
            <a:ext cx="9143183" cy="1411891"/>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000" dirty="0">
                <a:latin typeface="Arial Black" panose="020B0A04020102020204" pitchFamily="34" charset="0"/>
              </a:rPr>
              <a:t>REVENUE STREAMS/ </a:t>
            </a:r>
            <a:br>
              <a:rPr lang="it-IT" sz="4000" dirty="0">
                <a:latin typeface="Arial Black" panose="020B0A04020102020204" pitchFamily="34" charset="0"/>
              </a:rPr>
            </a:br>
            <a:r>
              <a:rPr lang="it-IT" sz="4000" dirty="0">
                <a:latin typeface="Arial Black" panose="020B0A04020102020204" pitchFamily="34" charset="0"/>
              </a:rPr>
              <a:t>FLUSSI DI RICAVI</a:t>
            </a:r>
          </a:p>
        </p:txBody>
      </p:sp>
      <p:sp>
        <p:nvSpPr>
          <p:cNvPr id="6" name="Segnaposto contenuto 5"/>
          <p:cNvSpPr>
            <a:spLocks noGrp="1"/>
          </p:cNvSpPr>
          <p:nvPr>
            <p:ph idx="1"/>
          </p:nvPr>
        </p:nvSpPr>
        <p:spPr>
          <a:xfrm>
            <a:off x="2170856" y="1484784"/>
            <a:ext cx="6218878" cy="4186101"/>
          </a:xfrm>
        </p:spPr>
        <p:txBody>
          <a:bodyPr>
            <a:normAutofit fontScale="85000" lnSpcReduction="20000"/>
          </a:bodyPr>
          <a:lstStyle/>
          <a:p>
            <a:pPr marL="0" indent="0">
              <a:buNone/>
            </a:pPr>
            <a:r>
              <a:rPr lang="it-IT" dirty="0"/>
              <a:t>Importante distinguere tra prodotti/servizi che prevedono:</a:t>
            </a:r>
          </a:p>
          <a:p>
            <a:r>
              <a:rPr lang="it-IT" dirty="0"/>
              <a:t>il pagamento in un’</a:t>
            </a:r>
            <a:r>
              <a:rPr lang="it-IT" b="1" dirty="0">
                <a:solidFill>
                  <a:srgbClr val="FF0000"/>
                </a:solidFill>
              </a:rPr>
              <a:t>unica soluzione</a:t>
            </a:r>
            <a:r>
              <a:rPr lang="it-IT" dirty="0"/>
              <a:t> (alimentari, abbigliamento, libri, elettrodomestici ecc.);</a:t>
            </a:r>
          </a:p>
          <a:p>
            <a:pPr marL="0" indent="0">
              <a:buNone/>
            </a:pPr>
            <a:endParaRPr lang="it-IT" dirty="0"/>
          </a:p>
          <a:p>
            <a:pPr marL="0" indent="0">
              <a:buNone/>
            </a:pPr>
            <a:endParaRPr lang="it-IT" dirty="0"/>
          </a:p>
          <a:p>
            <a:r>
              <a:rPr lang="it-IT" dirty="0"/>
              <a:t>i pagamenti </a:t>
            </a:r>
            <a:r>
              <a:rPr lang="it-IT" b="1" dirty="0">
                <a:solidFill>
                  <a:srgbClr val="FF0000"/>
                </a:solidFill>
              </a:rPr>
              <a:t>ricorrenti</a:t>
            </a:r>
            <a:r>
              <a:rPr lang="it-IT" dirty="0"/>
              <a:t>, come gli affitti o gli abbonamenti (canoni delle compagnie telefoniche, affitti o leasing, licenze per i software, quote di iscrizione alle palestre ecc.).</a:t>
            </a:r>
            <a:endParaRPr lang="it-IT" b="1" dirty="0">
              <a:solidFill>
                <a:srgbClr val="002060"/>
              </a:solidFill>
            </a:endParaRPr>
          </a:p>
        </p:txBody>
      </p:sp>
      <p:sp>
        <p:nvSpPr>
          <p:cNvPr id="7" name="Rettangolo arrotondato 6"/>
          <p:cNvSpPr/>
          <p:nvPr/>
        </p:nvSpPr>
        <p:spPr>
          <a:xfrm>
            <a:off x="323528" y="1484784"/>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cap="none" spc="0" dirty="0">
                <a:ln w="11430"/>
                <a:solidFill>
                  <a:srgbClr val="FF0000"/>
                </a:solidFill>
                <a:effectLst>
                  <a:outerShdw blurRad="80000" dist="40000" dir="5040000" algn="tl">
                    <a:srgbClr val="000000">
                      <a:alpha val="30000"/>
                    </a:srgbClr>
                  </a:outerShdw>
                </a:effectLst>
              </a:rPr>
              <a:t>5</a:t>
            </a:r>
          </a:p>
        </p:txBody>
      </p:sp>
      <p:sp>
        <p:nvSpPr>
          <p:cNvPr id="8" name="CasellaDiTesto 7"/>
          <p:cNvSpPr txBox="1"/>
          <p:nvPr/>
        </p:nvSpPr>
        <p:spPr>
          <a:xfrm>
            <a:off x="155576" y="3364155"/>
            <a:ext cx="2112168" cy="2009061"/>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sz="1600" b="1" dirty="0"/>
              <a:t>Il valore che «catturiamo», il modo in cui lo catturiamo, la frequenza con cui lo catturiamo</a:t>
            </a:r>
          </a:p>
        </p:txBody>
      </p:sp>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20</a:t>
            </a:fld>
            <a:endParaRPr lang="it-IT"/>
          </a:p>
        </p:txBody>
      </p:sp>
      <p:pic>
        <p:nvPicPr>
          <p:cNvPr id="23"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09" y="95399"/>
            <a:ext cx="1379291" cy="129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asellaDiTesto 13"/>
          <p:cNvSpPr txBox="1"/>
          <p:nvPr/>
        </p:nvSpPr>
        <p:spPr>
          <a:xfrm>
            <a:off x="7810723" y="1729458"/>
            <a:ext cx="1302963" cy="37457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it-IT" sz="1600" b="1" i="1" dirty="0" err="1">
                <a:solidFill>
                  <a:schemeClr val="tx1"/>
                </a:solidFill>
              </a:rPr>
              <a:t>Grocery</a:t>
            </a:r>
            <a:r>
              <a:rPr lang="it-IT" sz="1600" b="1" i="1" dirty="0">
                <a:solidFill>
                  <a:schemeClr val="tx1"/>
                </a:solidFill>
              </a:rPr>
              <a:t>?</a:t>
            </a:r>
          </a:p>
        </p:txBody>
      </p:sp>
      <p:sp>
        <p:nvSpPr>
          <p:cNvPr id="15" name="CasellaDiTesto 14"/>
          <p:cNvSpPr txBox="1"/>
          <p:nvPr/>
        </p:nvSpPr>
        <p:spPr>
          <a:xfrm>
            <a:off x="7669482" y="2837215"/>
            <a:ext cx="1444204" cy="64698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it-IT" sz="1600" b="1" i="1" dirty="0">
                <a:solidFill>
                  <a:schemeClr val="tx1"/>
                </a:solidFill>
              </a:rPr>
              <a:t>No </a:t>
            </a:r>
            <a:r>
              <a:rPr lang="it-IT" sz="1600" b="1" i="1" dirty="0" err="1">
                <a:solidFill>
                  <a:schemeClr val="tx1"/>
                </a:solidFill>
              </a:rPr>
              <a:t>Grocery</a:t>
            </a:r>
            <a:r>
              <a:rPr lang="it-IT" sz="1600" b="1" i="1" dirty="0">
                <a:solidFill>
                  <a:schemeClr val="tx1"/>
                </a:solidFill>
              </a:rPr>
              <a:t>?</a:t>
            </a:r>
          </a:p>
        </p:txBody>
      </p:sp>
      <p:sp>
        <p:nvSpPr>
          <p:cNvPr id="18" name="CasellaDiTesto 17"/>
          <p:cNvSpPr txBox="1"/>
          <p:nvPr/>
        </p:nvSpPr>
        <p:spPr>
          <a:xfrm>
            <a:off x="3131840" y="3220884"/>
            <a:ext cx="4043618" cy="374571"/>
          </a:xfrm>
          <a:prstGeom prst="roundRect">
            <a:avLst/>
          </a:prstGeom>
          <a:solidFill>
            <a:srgbClr val="FFFF66"/>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1600" b="1" i="1" dirty="0">
                <a:solidFill>
                  <a:schemeClr val="tx1"/>
                </a:solidFill>
              </a:rPr>
              <a:t>Obsolescenza programmata…</a:t>
            </a:r>
          </a:p>
        </p:txBody>
      </p:sp>
      <p:sp>
        <p:nvSpPr>
          <p:cNvPr id="5" name="Segnaposto piè di pagina 4">
            <a:extLst>
              <a:ext uri="{FF2B5EF4-FFF2-40B4-BE49-F238E27FC236}">
                <a16:creationId xmlns:a16="http://schemas.microsoft.com/office/drawing/2014/main" id="{82A542BE-F24A-4FF6-B803-862FEDFFA212}"/>
              </a:ext>
            </a:extLst>
          </p:cNvPr>
          <p:cNvSpPr>
            <a:spLocks noGrp="1"/>
          </p:cNvSpPr>
          <p:nvPr>
            <p:ph type="ftr" sz="quarter" idx="11"/>
          </p:nvPr>
        </p:nvSpPr>
        <p:spPr>
          <a:xfrm>
            <a:off x="460375" y="6093296"/>
            <a:ext cx="7887953"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3068533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06349F4D-CB67-4E87-A733-D2EC9C035131}" type="slidenum">
              <a:rPr lang="it-IT" smtClean="0"/>
              <a:t>21</a:t>
            </a:fld>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9" y="787748"/>
            <a:ext cx="4925126" cy="5161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5364088" y="2491351"/>
            <a:ext cx="3024336"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b="1" dirty="0"/>
              <a:t>Il margine di contribuzione molto interessante per i rivenditori è stata la principale ragione del successo del prodotto</a:t>
            </a:r>
          </a:p>
        </p:txBody>
      </p:sp>
      <p:sp>
        <p:nvSpPr>
          <p:cNvPr id="2" name="Segnaposto piè di pagina 1">
            <a:extLst>
              <a:ext uri="{FF2B5EF4-FFF2-40B4-BE49-F238E27FC236}">
                <a16:creationId xmlns:a16="http://schemas.microsoft.com/office/drawing/2014/main" id="{FE32568C-D45F-439F-A6D4-9067973C1C81}"/>
              </a:ext>
            </a:extLst>
          </p:cNvPr>
          <p:cNvSpPr>
            <a:spLocks noGrp="1"/>
          </p:cNvSpPr>
          <p:nvPr>
            <p:ph type="ftr" sz="quarter" idx="11"/>
          </p:nvPr>
        </p:nvSpPr>
        <p:spPr>
          <a:xfrm>
            <a:off x="611560" y="6021288"/>
            <a:ext cx="7736768"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1618684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937"/>
            <a:ext cx="9144000" cy="1411891"/>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000" dirty="0">
                <a:latin typeface="Arial Black" panose="020B0A04020102020204" pitchFamily="34" charset="0"/>
              </a:rPr>
              <a:t>KEY ACTIVITIES/ </a:t>
            </a:r>
            <a:br>
              <a:rPr lang="it-IT" sz="4000" dirty="0">
                <a:latin typeface="Arial Black" panose="020B0A04020102020204" pitchFamily="34" charset="0"/>
              </a:rPr>
            </a:br>
            <a:r>
              <a:rPr lang="it-IT" sz="4000" dirty="0" err="1">
                <a:latin typeface="Arial Black" panose="020B0A04020102020204" pitchFamily="34" charset="0"/>
              </a:rPr>
              <a:t>ATTIVIT</a:t>
            </a:r>
            <a:r>
              <a:rPr lang="it-IT" sz="4000" cap="all" dirty="0" err="1">
                <a:latin typeface="Arial Black" panose="020B0A04020102020204" pitchFamily="34" charset="0"/>
              </a:rPr>
              <a:t>à</a:t>
            </a:r>
            <a:r>
              <a:rPr lang="it-IT" sz="4000" dirty="0">
                <a:latin typeface="Arial Black" panose="020B0A04020102020204" pitchFamily="34" charset="0"/>
              </a:rPr>
              <a:t> CHIAVE</a:t>
            </a:r>
          </a:p>
        </p:txBody>
      </p:sp>
      <p:sp>
        <p:nvSpPr>
          <p:cNvPr id="6" name="Segnaposto contenuto 5"/>
          <p:cNvSpPr>
            <a:spLocks noGrp="1"/>
          </p:cNvSpPr>
          <p:nvPr>
            <p:ph idx="1"/>
          </p:nvPr>
        </p:nvSpPr>
        <p:spPr>
          <a:xfrm>
            <a:off x="2267744" y="1484784"/>
            <a:ext cx="6552728" cy="4626330"/>
          </a:xfrm>
        </p:spPr>
        <p:txBody>
          <a:bodyPr>
            <a:normAutofit fontScale="92500" lnSpcReduction="20000"/>
          </a:bodyPr>
          <a:lstStyle/>
          <a:p>
            <a:pPr marL="0" indent="0">
              <a:buNone/>
            </a:pPr>
            <a:r>
              <a:rPr lang="it-IT" b="1" dirty="0">
                <a:solidFill>
                  <a:srgbClr val="002060"/>
                </a:solidFill>
              </a:rPr>
              <a:t>In questo riquadro devono essere descritte le </a:t>
            </a:r>
            <a:r>
              <a:rPr lang="it-IT" b="1" dirty="0">
                <a:solidFill>
                  <a:srgbClr val="FF0000"/>
                </a:solidFill>
              </a:rPr>
              <a:t>attività strategiche (core business) </a:t>
            </a:r>
            <a:r>
              <a:rPr lang="it-IT" b="1" dirty="0">
                <a:solidFill>
                  <a:srgbClr val="002060"/>
                </a:solidFill>
              </a:rPr>
              <a:t>che </a:t>
            </a:r>
            <a:r>
              <a:rPr lang="it-IT" b="1" i="1" dirty="0">
                <a:solidFill>
                  <a:srgbClr val="002060"/>
                </a:solidFill>
              </a:rPr>
              <a:t>devono</a:t>
            </a:r>
            <a:r>
              <a:rPr lang="it-IT" b="1" dirty="0">
                <a:solidFill>
                  <a:srgbClr val="002060"/>
                </a:solidFill>
              </a:rPr>
              <a:t> essere compiute per creare e sostenere la value </a:t>
            </a:r>
            <a:r>
              <a:rPr lang="it-IT" b="1" dirty="0" err="1">
                <a:solidFill>
                  <a:srgbClr val="002060"/>
                </a:solidFill>
              </a:rPr>
              <a:t>proposition</a:t>
            </a:r>
            <a:r>
              <a:rPr lang="it-IT" b="1" dirty="0">
                <a:solidFill>
                  <a:srgbClr val="002060"/>
                </a:solidFill>
              </a:rPr>
              <a:t>, raggiungere i clienti, mantenere le relazioni con loro e generare ricavi.</a:t>
            </a:r>
          </a:p>
          <a:p>
            <a:pPr marL="0" indent="0" algn="just">
              <a:buNone/>
            </a:pPr>
            <a:endParaRPr lang="it-IT" b="1" i="1" dirty="0">
              <a:solidFill>
                <a:srgbClr val="002060"/>
              </a:solidFill>
            </a:endParaRPr>
          </a:p>
          <a:p>
            <a:pPr marL="0" indent="0">
              <a:buNone/>
            </a:pPr>
            <a:r>
              <a:rPr lang="it-IT" sz="2600" b="1" i="1" dirty="0"/>
              <a:t>Questo blocco stabilisce quali sono le attività più importanti che la tua azienda deve compiere per far funzionare il suo modello di business</a:t>
            </a:r>
            <a:endParaRPr lang="it-IT" b="1" i="1" dirty="0">
              <a:solidFill>
                <a:srgbClr val="002060"/>
              </a:solidFill>
            </a:endParaRPr>
          </a:p>
        </p:txBody>
      </p:sp>
      <p:sp>
        <p:nvSpPr>
          <p:cNvPr id="7" name="Rettangolo arrotondato 6"/>
          <p:cNvSpPr/>
          <p:nvPr/>
        </p:nvSpPr>
        <p:spPr>
          <a:xfrm>
            <a:off x="3175" y="1486908"/>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dirty="0">
                <a:ln w="11430"/>
                <a:solidFill>
                  <a:srgbClr val="0070C0"/>
                </a:solidFill>
                <a:effectLst>
                  <a:outerShdw blurRad="80000" dist="40000" dir="5040000" algn="tl">
                    <a:srgbClr val="000000">
                      <a:alpha val="30000"/>
                    </a:srgbClr>
                  </a:outerShdw>
                </a:effectLst>
              </a:rPr>
              <a:t>6</a:t>
            </a:r>
            <a:endParaRPr lang="it-IT" sz="9600" b="1" cap="none" spc="0" dirty="0">
              <a:ln w="11430"/>
              <a:solidFill>
                <a:srgbClr val="0070C0"/>
              </a:solidFill>
              <a:effectLst>
                <a:outerShdw blurRad="80000" dist="40000" dir="5040000" algn="tl">
                  <a:srgbClr val="000000">
                    <a:alpha val="30000"/>
                  </a:srgbClr>
                </a:outerShdw>
              </a:effectLst>
            </a:endParaRPr>
          </a:p>
        </p:txBody>
      </p:sp>
      <p:sp>
        <p:nvSpPr>
          <p:cNvPr id="8" name="CasellaDiTesto 7"/>
          <p:cNvSpPr txBox="1"/>
          <p:nvPr/>
        </p:nvSpPr>
        <p:spPr>
          <a:xfrm>
            <a:off x="3175" y="3284984"/>
            <a:ext cx="2267744" cy="1464231"/>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sz="1600" b="1" dirty="0"/>
              <a:t>Cosa dobbiamo FARE operativamente per «catturare» valore?</a:t>
            </a:r>
          </a:p>
        </p:txBody>
      </p:sp>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22</a:t>
            </a:fld>
            <a:endParaRPr lang="it-IT"/>
          </a:p>
        </p:txBody>
      </p:sp>
      <p:pic>
        <p:nvPicPr>
          <p:cNvPr id="14" name="Picture 20" descr="Risultati immagini per key activit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174" y="160337"/>
            <a:ext cx="1187490" cy="1180430"/>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p:cNvSpPr txBox="1"/>
          <p:nvPr/>
        </p:nvSpPr>
        <p:spPr>
          <a:xfrm>
            <a:off x="155575" y="5054324"/>
            <a:ext cx="1910745" cy="919401"/>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1600" b="1" dirty="0">
                <a:solidFill>
                  <a:schemeClr val="tx1"/>
                </a:solidFill>
              </a:rPr>
              <a:t>Ricorda core business Benetton…</a:t>
            </a:r>
            <a:endParaRPr lang="it-IT" sz="1400" dirty="0">
              <a:solidFill>
                <a:schemeClr val="tx1"/>
              </a:solidFill>
            </a:endParaRPr>
          </a:p>
        </p:txBody>
      </p:sp>
      <p:sp>
        <p:nvSpPr>
          <p:cNvPr id="5" name="Segnaposto piè di pagina 4">
            <a:extLst>
              <a:ext uri="{FF2B5EF4-FFF2-40B4-BE49-F238E27FC236}">
                <a16:creationId xmlns:a16="http://schemas.microsoft.com/office/drawing/2014/main" id="{0A740E32-B60C-4C2E-B80C-4048596C75C9}"/>
              </a:ext>
            </a:extLst>
          </p:cNvPr>
          <p:cNvSpPr>
            <a:spLocks noGrp="1"/>
          </p:cNvSpPr>
          <p:nvPr>
            <p:ph type="ftr" sz="quarter" idx="11"/>
          </p:nvPr>
        </p:nvSpPr>
        <p:spPr>
          <a:xfrm>
            <a:off x="612775" y="6111875"/>
            <a:ext cx="7735553"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3525007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937"/>
            <a:ext cx="8836025" cy="1411891"/>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000" dirty="0">
                <a:latin typeface="Arial Black" panose="020B0A04020102020204" pitchFamily="34" charset="0"/>
              </a:rPr>
              <a:t>KEY ACTIVITIES/ </a:t>
            </a:r>
            <a:br>
              <a:rPr lang="it-IT" sz="4000" dirty="0">
                <a:latin typeface="Arial Black" panose="020B0A04020102020204" pitchFamily="34" charset="0"/>
              </a:rPr>
            </a:br>
            <a:r>
              <a:rPr lang="it-IT" sz="4000" dirty="0" err="1">
                <a:latin typeface="Arial Black" panose="020B0A04020102020204" pitchFamily="34" charset="0"/>
              </a:rPr>
              <a:t>ATTIVIT</a:t>
            </a:r>
            <a:r>
              <a:rPr lang="it-IT" sz="4000" cap="all" dirty="0" err="1">
                <a:latin typeface="Arial Black" panose="020B0A04020102020204" pitchFamily="34" charset="0"/>
              </a:rPr>
              <a:t>à</a:t>
            </a:r>
            <a:r>
              <a:rPr lang="it-IT" sz="4000" dirty="0">
                <a:latin typeface="Arial Black" panose="020B0A04020102020204" pitchFamily="34" charset="0"/>
              </a:rPr>
              <a:t> CHIAVE</a:t>
            </a:r>
          </a:p>
        </p:txBody>
      </p:sp>
      <p:sp>
        <p:nvSpPr>
          <p:cNvPr id="6" name="Segnaposto contenuto 5"/>
          <p:cNvSpPr>
            <a:spLocks noGrp="1"/>
          </p:cNvSpPr>
          <p:nvPr>
            <p:ph idx="1"/>
          </p:nvPr>
        </p:nvSpPr>
        <p:spPr>
          <a:xfrm>
            <a:off x="2267744" y="1412776"/>
            <a:ext cx="6552728" cy="4626330"/>
          </a:xfrm>
        </p:spPr>
        <p:txBody>
          <a:bodyPr>
            <a:normAutofit fontScale="77500" lnSpcReduction="20000"/>
          </a:bodyPr>
          <a:lstStyle/>
          <a:p>
            <a:pPr marL="0" indent="0">
              <a:buNone/>
            </a:pPr>
            <a:r>
              <a:rPr lang="it-IT" dirty="0"/>
              <a:t>Le attività chiave possono essere di tre tipi.</a:t>
            </a:r>
          </a:p>
          <a:p>
            <a:pPr marL="514350" indent="-514350">
              <a:buFont typeface="+mj-lt"/>
              <a:buAutoNum type="arabicPeriod"/>
            </a:pPr>
            <a:r>
              <a:rPr lang="it-IT" b="1" dirty="0"/>
              <a:t>Produttive.</a:t>
            </a:r>
            <a:r>
              <a:rPr lang="it-IT" dirty="0"/>
              <a:t> Sono tipiche delle aziende manifatturiere nelle quali è indispensabile continuare a creare, produrre e distribuire i propri prodotti.</a:t>
            </a:r>
          </a:p>
          <a:p>
            <a:pPr marL="514350" indent="-514350">
              <a:buFont typeface="+mj-lt"/>
              <a:buAutoNum type="arabicPeriod"/>
            </a:pPr>
            <a:r>
              <a:rPr lang="it-IT" b="1" dirty="0"/>
              <a:t>Di </a:t>
            </a:r>
            <a:r>
              <a:rPr lang="it-IT" b="1" dirty="0" err="1"/>
              <a:t>problem</a:t>
            </a:r>
            <a:r>
              <a:rPr lang="it-IT" b="1" dirty="0"/>
              <a:t> </a:t>
            </a:r>
            <a:r>
              <a:rPr lang="it-IT" b="1" dirty="0" err="1"/>
              <a:t>solving</a:t>
            </a:r>
            <a:r>
              <a:rPr lang="it-IT" b="1" dirty="0"/>
              <a:t>.</a:t>
            </a:r>
            <a:r>
              <a:rPr lang="it-IT" dirty="0"/>
              <a:t> Sono tipiche di quei modelli di business che hanno come </a:t>
            </a:r>
            <a:r>
              <a:rPr lang="it-IT" i="1" dirty="0" err="1"/>
              <a:t>value</a:t>
            </a:r>
            <a:r>
              <a:rPr lang="it-IT" i="1" dirty="0"/>
              <a:t> </a:t>
            </a:r>
            <a:r>
              <a:rPr lang="it-IT" i="1" dirty="0" err="1"/>
              <a:t>proposition</a:t>
            </a:r>
            <a:r>
              <a:rPr lang="it-IT" i="1" dirty="0"/>
              <a:t> </a:t>
            </a:r>
            <a:r>
              <a:rPr lang="it-IT" dirty="0"/>
              <a:t>la proposta di servizi. Le aziende di consulenza si collocano all’interno di questo caso.</a:t>
            </a:r>
          </a:p>
          <a:p>
            <a:pPr marL="514350" indent="-514350">
              <a:buFont typeface="+mj-lt"/>
              <a:buAutoNum type="arabicPeriod"/>
            </a:pPr>
            <a:r>
              <a:rPr lang="it-IT" b="1" dirty="0"/>
              <a:t>Di mantenimento e/o sviluppo di piattaforme/reti.</a:t>
            </a:r>
            <a:r>
              <a:rPr lang="it-IT" dirty="0"/>
              <a:t> </a:t>
            </a:r>
            <a:r>
              <a:rPr lang="it-IT" dirty="0">
                <a:latin typeface="+mj-lt"/>
                <a:cs typeface="Arial" panose="020B0604020202020204" pitchFamily="34" charset="0"/>
              </a:rPr>
              <a:t>È </a:t>
            </a:r>
            <a:r>
              <a:rPr lang="it-IT" dirty="0"/>
              <a:t>il caso di aziende come Google e Facebook, nelle quali lo sviluppo della piattaforma è fondamentale per il funzionamento del business.</a:t>
            </a:r>
          </a:p>
        </p:txBody>
      </p:sp>
      <p:sp>
        <p:nvSpPr>
          <p:cNvPr id="7" name="Rettangolo arrotondato 6"/>
          <p:cNvSpPr/>
          <p:nvPr/>
        </p:nvSpPr>
        <p:spPr>
          <a:xfrm>
            <a:off x="3175" y="1486908"/>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dirty="0">
                <a:ln w="11430"/>
                <a:solidFill>
                  <a:srgbClr val="0070C0"/>
                </a:solidFill>
                <a:effectLst>
                  <a:outerShdw blurRad="80000" dist="40000" dir="5040000" algn="tl">
                    <a:srgbClr val="000000">
                      <a:alpha val="30000"/>
                    </a:srgbClr>
                  </a:outerShdw>
                </a:effectLst>
              </a:rPr>
              <a:t>6</a:t>
            </a:r>
            <a:endParaRPr lang="it-IT" sz="9600" b="1" cap="none" spc="0" dirty="0">
              <a:ln w="11430"/>
              <a:solidFill>
                <a:srgbClr val="0070C0"/>
              </a:solidFill>
              <a:effectLst>
                <a:outerShdw blurRad="80000" dist="40000" dir="5040000" algn="tl">
                  <a:srgbClr val="000000">
                    <a:alpha val="30000"/>
                  </a:srgbClr>
                </a:outerShdw>
              </a:effectLst>
            </a:endParaRPr>
          </a:p>
        </p:txBody>
      </p:sp>
      <p:sp>
        <p:nvSpPr>
          <p:cNvPr id="8" name="CasellaDiTesto 7"/>
          <p:cNvSpPr txBox="1"/>
          <p:nvPr/>
        </p:nvSpPr>
        <p:spPr>
          <a:xfrm>
            <a:off x="3175" y="3284984"/>
            <a:ext cx="2267744" cy="1464231"/>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sz="1600" b="1" dirty="0"/>
              <a:t>Che cosa dobbiamo FARE operativamente per «catturare» valore?</a:t>
            </a:r>
          </a:p>
        </p:txBody>
      </p:sp>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23</a:t>
            </a:fld>
            <a:endParaRPr lang="it-IT"/>
          </a:p>
        </p:txBody>
      </p:sp>
      <p:pic>
        <p:nvPicPr>
          <p:cNvPr id="14" name="Picture 20" descr="Risultati immagini per key activit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174" y="160337"/>
            <a:ext cx="1187490" cy="1180430"/>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piè di pagina 4">
            <a:extLst>
              <a:ext uri="{FF2B5EF4-FFF2-40B4-BE49-F238E27FC236}">
                <a16:creationId xmlns:a16="http://schemas.microsoft.com/office/drawing/2014/main" id="{5EA759A4-08E5-4F66-B4DC-0E28FC5BAE44}"/>
              </a:ext>
            </a:extLst>
          </p:cNvPr>
          <p:cNvSpPr>
            <a:spLocks noGrp="1"/>
          </p:cNvSpPr>
          <p:nvPr>
            <p:ph type="ftr" sz="quarter" idx="11"/>
          </p:nvPr>
        </p:nvSpPr>
        <p:spPr>
          <a:xfrm>
            <a:off x="460375" y="6021288"/>
            <a:ext cx="7887953"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3510756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937"/>
            <a:ext cx="9144000" cy="1411891"/>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000" dirty="0">
                <a:latin typeface="Arial Black" panose="020B0A04020102020204" pitchFamily="34" charset="0"/>
              </a:rPr>
              <a:t>KEY RESOURCES/ </a:t>
            </a:r>
            <a:br>
              <a:rPr lang="it-IT" sz="4000" dirty="0">
                <a:latin typeface="Arial Black" panose="020B0A04020102020204" pitchFamily="34" charset="0"/>
              </a:rPr>
            </a:br>
            <a:r>
              <a:rPr lang="it-IT" sz="4000" dirty="0">
                <a:latin typeface="Arial Black" panose="020B0A04020102020204" pitchFamily="34" charset="0"/>
              </a:rPr>
              <a:t>RISORSE CHIAVE</a:t>
            </a:r>
          </a:p>
        </p:txBody>
      </p:sp>
      <p:sp>
        <p:nvSpPr>
          <p:cNvPr id="6" name="Segnaposto contenuto 5"/>
          <p:cNvSpPr>
            <a:spLocks noGrp="1"/>
          </p:cNvSpPr>
          <p:nvPr>
            <p:ph idx="1"/>
          </p:nvPr>
        </p:nvSpPr>
        <p:spPr>
          <a:xfrm>
            <a:off x="2267744" y="1538974"/>
            <a:ext cx="6552728" cy="3402194"/>
          </a:xfrm>
        </p:spPr>
        <p:txBody>
          <a:bodyPr>
            <a:normAutofit/>
          </a:bodyPr>
          <a:lstStyle/>
          <a:p>
            <a:pPr marL="0" indent="0">
              <a:buNone/>
            </a:pPr>
            <a:r>
              <a:rPr lang="it-IT" b="1" dirty="0">
                <a:solidFill>
                  <a:srgbClr val="002060"/>
                </a:solidFill>
              </a:rPr>
              <a:t>Racchiude gli </a:t>
            </a:r>
            <a:r>
              <a:rPr lang="it-IT" b="1" i="1" dirty="0" err="1">
                <a:solidFill>
                  <a:srgbClr val="002060"/>
                </a:solidFill>
              </a:rPr>
              <a:t>asset</a:t>
            </a:r>
            <a:r>
              <a:rPr lang="it-IT" b="1" dirty="0">
                <a:solidFill>
                  <a:srgbClr val="002060"/>
                </a:solidFill>
              </a:rPr>
              <a:t> (= fattori produttivi) strategici di cui un’azienda deve disporre per dare vita e sostenere il proprio modello di business</a:t>
            </a:r>
            <a:endParaRPr lang="it-IT" b="1" i="1" dirty="0">
              <a:solidFill>
                <a:srgbClr val="002060"/>
              </a:solidFill>
            </a:endParaRPr>
          </a:p>
        </p:txBody>
      </p:sp>
      <p:sp>
        <p:nvSpPr>
          <p:cNvPr id="7" name="Rettangolo arrotondato 6"/>
          <p:cNvSpPr/>
          <p:nvPr/>
        </p:nvSpPr>
        <p:spPr>
          <a:xfrm>
            <a:off x="3175" y="1486908"/>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dirty="0">
                <a:ln w="11430"/>
                <a:solidFill>
                  <a:srgbClr val="0070C0"/>
                </a:solidFill>
                <a:effectLst>
                  <a:outerShdw blurRad="80000" dist="40000" dir="5040000" algn="tl">
                    <a:srgbClr val="000000">
                      <a:alpha val="30000"/>
                    </a:srgbClr>
                  </a:outerShdw>
                </a:effectLst>
              </a:rPr>
              <a:t>7</a:t>
            </a:r>
            <a:endParaRPr lang="it-IT" sz="9600" b="1" cap="none" spc="0" dirty="0">
              <a:ln w="11430"/>
              <a:solidFill>
                <a:srgbClr val="0070C0"/>
              </a:solidFill>
              <a:effectLst>
                <a:outerShdw blurRad="80000" dist="40000" dir="5040000" algn="tl">
                  <a:srgbClr val="000000">
                    <a:alpha val="30000"/>
                  </a:srgbClr>
                </a:outerShdw>
              </a:effectLst>
            </a:endParaRPr>
          </a:p>
        </p:txBody>
      </p:sp>
      <p:sp>
        <p:nvSpPr>
          <p:cNvPr id="8" name="CasellaDiTesto 7"/>
          <p:cNvSpPr txBox="1"/>
          <p:nvPr/>
        </p:nvSpPr>
        <p:spPr>
          <a:xfrm>
            <a:off x="3175" y="3284984"/>
            <a:ext cx="2267744" cy="2752189"/>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sz="1600" b="1" dirty="0"/>
              <a:t>Che cosa ci serve per riuscire a catturare valore?</a:t>
            </a:r>
          </a:p>
          <a:p>
            <a:pPr algn="ctr"/>
            <a:r>
              <a:rPr lang="it-IT" sz="1600" b="1" dirty="0"/>
              <a:t>Beni materiali e </a:t>
            </a:r>
          </a:p>
          <a:p>
            <a:pPr algn="ctr"/>
            <a:r>
              <a:rPr lang="it-IT" sz="1600" b="1" dirty="0"/>
              <a:t>immateriali</a:t>
            </a:r>
          </a:p>
          <a:p>
            <a:pPr algn="ctr"/>
            <a:r>
              <a:rPr lang="it-IT" sz="1600" b="1" dirty="0"/>
              <a:t>Risorse umane</a:t>
            </a:r>
          </a:p>
          <a:p>
            <a:pPr algn="ctr"/>
            <a:r>
              <a:rPr lang="it-IT" sz="1600" b="1" dirty="0"/>
              <a:t>Risorse finanziarie </a:t>
            </a:r>
          </a:p>
        </p:txBody>
      </p:sp>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24</a:t>
            </a:fld>
            <a:endParaRPr lang="it-IT"/>
          </a:p>
        </p:txBody>
      </p:sp>
      <p:pic>
        <p:nvPicPr>
          <p:cNvPr id="15" name="Picture 23" descr="Risultati immagini per key resour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383" y="7937"/>
            <a:ext cx="1238816" cy="155686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550198" y="160338"/>
            <a:ext cx="2085698" cy="1200329"/>
          </a:xfrm>
          <a:prstGeom prst="rect">
            <a:avLst/>
          </a:prstGeom>
          <a:noFill/>
        </p:spPr>
        <p:txBody>
          <a:bodyPr wrap="square" rtlCol="0">
            <a:spAutoFit/>
          </a:bodyPr>
          <a:lstStyle/>
          <a:p>
            <a:pPr marL="285750" indent="-285750">
              <a:buFont typeface="Arial" panose="020B0604020202020204" pitchFamily="34" charset="0"/>
              <a:buChar char="•"/>
            </a:pPr>
            <a:r>
              <a:rPr lang="it-IT" b="1" dirty="0"/>
              <a:t>Materiali</a:t>
            </a:r>
          </a:p>
          <a:p>
            <a:pPr marL="285750" indent="-285750">
              <a:buFont typeface="Arial" panose="020B0604020202020204" pitchFamily="34" charset="0"/>
              <a:buChar char="•"/>
            </a:pPr>
            <a:r>
              <a:rPr lang="it-IT" b="1" dirty="0"/>
              <a:t>Immateriali</a:t>
            </a:r>
          </a:p>
          <a:p>
            <a:pPr marL="285750" indent="-285750">
              <a:buFont typeface="Arial" panose="020B0604020202020204" pitchFamily="34" charset="0"/>
              <a:buChar char="•"/>
            </a:pPr>
            <a:r>
              <a:rPr lang="it-IT" b="1" dirty="0"/>
              <a:t>Umane</a:t>
            </a:r>
          </a:p>
          <a:p>
            <a:pPr marL="285750" indent="-285750">
              <a:buFont typeface="Arial" panose="020B0604020202020204" pitchFamily="34" charset="0"/>
              <a:buChar char="•"/>
            </a:pPr>
            <a:r>
              <a:rPr lang="it-IT" b="1" dirty="0"/>
              <a:t>Finanziarie</a:t>
            </a:r>
          </a:p>
        </p:txBody>
      </p:sp>
      <p:sp>
        <p:nvSpPr>
          <p:cNvPr id="16" name="CasellaDiTesto 15"/>
          <p:cNvSpPr txBox="1"/>
          <p:nvPr/>
        </p:nvSpPr>
        <p:spPr>
          <a:xfrm>
            <a:off x="2593047" y="4079904"/>
            <a:ext cx="2050961" cy="646986"/>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1600" b="1" dirty="0">
                <a:solidFill>
                  <a:schemeClr val="tx1"/>
                </a:solidFill>
              </a:rPr>
              <a:t>Aziende labour intensive</a:t>
            </a:r>
            <a:endParaRPr lang="it-IT" sz="1400" dirty="0">
              <a:solidFill>
                <a:schemeClr val="tx1"/>
              </a:solidFill>
            </a:endParaRPr>
          </a:p>
        </p:txBody>
      </p:sp>
      <p:sp>
        <p:nvSpPr>
          <p:cNvPr id="17" name="CasellaDiTesto 16"/>
          <p:cNvSpPr txBox="1"/>
          <p:nvPr/>
        </p:nvSpPr>
        <p:spPr>
          <a:xfrm>
            <a:off x="4788024" y="4079904"/>
            <a:ext cx="2304256" cy="646986"/>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1600" b="1" dirty="0">
                <a:solidFill>
                  <a:schemeClr val="tx1"/>
                </a:solidFill>
              </a:rPr>
              <a:t>Aziende capital intensive</a:t>
            </a:r>
            <a:endParaRPr lang="it-IT" sz="1400" dirty="0">
              <a:solidFill>
                <a:schemeClr val="tx1"/>
              </a:solidFill>
            </a:endParaRPr>
          </a:p>
        </p:txBody>
      </p:sp>
      <p:sp>
        <p:nvSpPr>
          <p:cNvPr id="9" name="Segnaposto piè di pagina 8">
            <a:extLst>
              <a:ext uri="{FF2B5EF4-FFF2-40B4-BE49-F238E27FC236}">
                <a16:creationId xmlns:a16="http://schemas.microsoft.com/office/drawing/2014/main" id="{736456ED-654D-4B21-BB4B-54BEC423CA85}"/>
              </a:ext>
            </a:extLst>
          </p:cNvPr>
          <p:cNvSpPr>
            <a:spLocks noGrp="1"/>
          </p:cNvSpPr>
          <p:nvPr>
            <p:ph type="ftr" sz="quarter" idx="11"/>
          </p:nvPr>
        </p:nvSpPr>
        <p:spPr>
          <a:xfrm>
            <a:off x="460375" y="6021288"/>
            <a:ext cx="7887953"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2164024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937"/>
            <a:ext cx="9144000" cy="1411891"/>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000" dirty="0">
                <a:latin typeface="Arial Black" panose="020B0A04020102020204" pitchFamily="34" charset="0"/>
              </a:rPr>
              <a:t>KEY RESOURCES/ </a:t>
            </a:r>
            <a:br>
              <a:rPr lang="it-IT" sz="4000" dirty="0">
                <a:latin typeface="Arial Black" panose="020B0A04020102020204" pitchFamily="34" charset="0"/>
              </a:rPr>
            </a:br>
            <a:r>
              <a:rPr lang="it-IT" sz="4000" dirty="0">
                <a:latin typeface="Arial Black" panose="020B0A04020102020204" pitchFamily="34" charset="0"/>
              </a:rPr>
              <a:t>RISORSE CHIAVE</a:t>
            </a:r>
          </a:p>
        </p:txBody>
      </p:sp>
      <p:sp>
        <p:nvSpPr>
          <p:cNvPr id="6" name="Segnaposto contenuto 5"/>
          <p:cNvSpPr>
            <a:spLocks noGrp="1"/>
          </p:cNvSpPr>
          <p:nvPr>
            <p:ph idx="1"/>
          </p:nvPr>
        </p:nvSpPr>
        <p:spPr>
          <a:xfrm>
            <a:off x="2248218" y="1486908"/>
            <a:ext cx="6552728" cy="4812828"/>
          </a:xfrm>
        </p:spPr>
        <p:txBody>
          <a:bodyPr>
            <a:normAutofit fontScale="92500" lnSpcReduction="20000"/>
          </a:bodyPr>
          <a:lstStyle/>
          <a:p>
            <a:pPr marL="0" indent="0">
              <a:buNone/>
            </a:pPr>
            <a:r>
              <a:rPr lang="it-IT" sz="2100" dirty="0">
                <a:latin typeface="Arial" panose="020B0604020202020204" pitchFamily="34" charset="0"/>
                <a:cs typeface="Arial" panose="020B0604020202020204" pitchFamily="34" charset="0"/>
              </a:rPr>
              <a:t>Le</a:t>
            </a:r>
            <a:r>
              <a:rPr lang="it-IT" sz="2100" b="1" dirty="0">
                <a:latin typeface="Arial" panose="020B0604020202020204" pitchFamily="34" charset="0"/>
                <a:cs typeface="Arial" panose="020B0604020202020204" pitchFamily="34" charset="0"/>
              </a:rPr>
              <a:t> risorse chiave </a:t>
            </a:r>
            <a:r>
              <a:rPr lang="it-IT" sz="2100" dirty="0">
                <a:latin typeface="Arial" panose="020B0604020202020204" pitchFamily="34" charset="0"/>
                <a:cs typeface="Arial" panose="020B0604020202020204" pitchFamily="34" charset="0"/>
              </a:rPr>
              <a:t>possono essere:</a:t>
            </a:r>
          </a:p>
          <a:p>
            <a:r>
              <a:rPr lang="it-IT" sz="2100" b="1" dirty="0">
                <a:latin typeface="Arial" panose="020B0604020202020204" pitchFamily="34" charset="0"/>
                <a:cs typeface="Arial" panose="020B0604020202020204" pitchFamily="34" charset="0"/>
              </a:rPr>
              <a:t>risorse fisiche</a:t>
            </a:r>
            <a:r>
              <a:rPr lang="it-IT" sz="2100" dirty="0">
                <a:latin typeface="Arial" panose="020B0604020202020204" pitchFamily="34" charset="0"/>
                <a:cs typeface="Arial" panose="020B0604020202020204" pitchFamily="34" charset="0"/>
              </a:rPr>
              <a:t>:</a:t>
            </a:r>
            <a:r>
              <a:rPr lang="it-IT" sz="2100" b="1" dirty="0">
                <a:latin typeface="Arial" panose="020B0604020202020204" pitchFamily="34" charset="0"/>
                <a:cs typeface="Arial" panose="020B0604020202020204" pitchFamily="34" charset="0"/>
              </a:rPr>
              <a:t> </a:t>
            </a:r>
            <a:r>
              <a:rPr lang="it-IT" sz="2100" dirty="0">
                <a:latin typeface="Arial" panose="020B0604020202020204" pitchFamily="34" charset="0"/>
                <a:cs typeface="Arial" panose="020B0604020202020204" pitchFamily="34" charset="0"/>
              </a:rPr>
              <a:t>comprendono beni materiali quali reti di punti vendita, impianti, tecnologie, macchinari e tutto quello che fisicamente bisogna avere per produrre o vendere un determinato prodotto/servizio;</a:t>
            </a:r>
          </a:p>
          <a:p>
            <a:r>
              <a:rPr lang="it-IT" sz="2100" b="1" dirty="0">
                <a:latin typeface="Arial" panose="020B0604020202020204" pitchFamily="34" charset="0"/>
                <a:cs typeface="Arial" panose="020B0604020202020204" pitchFamily="34" charset="0"/>
              </a:rPr>
              <a:t>risorse intellettuali o immateriali</a:t>
            </a:r>
            <a:r>
              <a:rPr lang="it-IT" sz="2100" dirty="0">
                <a:latin typeface="Arial" panose="020B0604020202020204" pitchFamily="34" charset="0"/>
                <a:cs typeface="Arial" panose="020B0604020202020204" pitchFamily="34" charset="0"/>
              </a:rPr>
              <a:t>: comprendono il know-how, i brevetti, i marchi, il copyright, i progetti sviluppati, le partnership e il database clienti;</a:t>
            </a:r>
          </a:p>
          <a:p>
            <a:r>
              <a:rPr lang="it-IT" sz="2100" b="1" dirty="0">
                <a:latin typeface="Arial" panose="020B0604020202020204" pitchFamily="34" charset="0"/>
                <a:cs typeface="Arial" panose="020B0604020202020204" pitchFamily="34" charset="0"/>
              </a:rPr>
              <a:t>risorse umane</a:t>
            </a:r>
            <a:r>
              <a:rPr lang="it-IT" sz="2100" dirty="0">
                <a:latin typeface="Arial" panose="020B0604020202020204" pitchFamily="34" charset="0"/>
                <a:cs typeface="Arial" panose="020B0604020202020204" pitchFamily="34" charset="0"/>
              </a:rPr>
              <a:t>:</a:t>
            </a:r>
            <a:r>
              <a:rPr lang="it-IT" sz="2100" b="1" dirty="0">
                <a:latin typeface="Arial" panose="020B0604020202020204" pitchFamily="34" charset="0"/>
                <a:cs typeface="Arial" panose="020B0604020202020204" pitchFamily="34" charset="0"/>
              </a:rPr>
              <a:t> </a:t>
            </a:r>
            <a:r>
              <a:rPr lang="it-IT" sz="2100" dirty="0">
                <a:latin typeface="Arial" panose="020B0604020202020204" pitchFamily="34" charset="0"/>
                <a:cs typeface="Arial" panose="020B0604020202020204" pitchFamily="34" charset="0"/>
              </a:rPr>
              <a:t>le risorse umane sono fondamentali in ogni modello di business. Facebook, per esempio, non può esistere senza i suoi programmatori, così come Ikea ha bisogno di designer che sviluppino nuove soluzioni;</a:t>
            </a:r>
          </a:p>
          <a:p>
            <a:r>
              <a:rPr lang="it-IT" sz="2100" b="1" dirty="0">
                <a:latin typeface="Arial" panose="020B0604020202020204" pitchFamily="34" charset="0"/>
                <a:cs typeface="Arial" panose="020B0604020202020204" pitchFamily="34" charset="0"/>
              </a:rPr>
              <a:t>risorse finanziarie</a:t>
            </a:r>
            <a:r>
              <a:rPr lang="it-IT" sz="2100" dirty="0">
                <a:latin typeface="Arial" panose="020B0604020202020204" pitchFamily="34" charset="0"/>
                <a:cs typeface="Arial" panose="020B0604020202020204" pitchFamily="34" charset="0"/>
              </a:rPr>
              <a:t>: linee di credito, liquidità che permettano all’azienda di assumere dipendenti importanti o garantirsi approvvigionamenti, o investire in R&amp;S, i quali gli concedano un vantaggio competitivo rispetto ai concorrenti.</a:t>
            </a:r>
          </a:p>
          <a:p>
            <a:endParaRPr lang="it-IT" dirty="0"/>
          </a:p>
          <a:p>
            <a:endParaRPr lang="it-IT" dirty="0"/>
          </a:p>
          <a:p>
            <a:endParaRPr lang="it-IT" dirty="0"/>
          </a:p>
        </p:txBody>
      </p:sp>
      <p:sp>
        <p:nvSpPr>
          <p:cNvPr id="7" name="Rettangolo arrotondato 6"/>
          <p:cNvSpPr/>
          <p:nvPr/>
        </p:nvSpPr>
        <p:spPr>
          <a:xfrm>
            <a:off x="3175" y="1486908"/>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dirty="0">
                <a:ln w="11430"/>
                <a:solidFill>
                  <a:srgbClr val="0070C0"/>
                </a:solidFill>
                <a:effectLst>
                  <a:outerShdw blurRad="80000" dist="40000" dir="5040000" algn="tl">
                    <a:srgbClr val="000000">
                      <a:alpha val="30000"/>
                    </a:srgbClr>
                  </a:outerShdw>
                </a:effectLst>
              </a:rPr>
              <a:t>7</a:t>
            </a:r>
            <a:endParaRPr lang="it-IT" sz="9600" b="1" cap="none" spc="0" dirty="0">
              <a:ln w="11430"/>
              <a:solidFill>
                <a:srgbClr val="0070C0"/>
              </a:solidFill>
              <a:effectLst>
                <a:outerShdw blurRad="80000" dist="40000" dir="5040000" algn="tl">
                  <a:srgbClr val="000000">
                    <a:alpha val="30000"/>
                  </a:srgbClr>
                </a:outerShdw>
              </a:effectLst>
            </a:endParaRPr>
          </a:p>
        </p:txBody>
      </p:sp>
      <p:sp>
        <p:nvSpPr>
          <p:cNvPr id="8" name="CasellaDiTesto 7"/>
          <p:cNvSpPr txBox="1"/>
          <p:nvPr/>
        </p:nvSpPr>
        <p:spPr>
          <a:xfrm>
            <a:off x="0" y="3251581"/>
            <a:ext cx="2267744" cy="2752189"/>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sz="1600" b="1" dirty="0"/>
              <a:t>Che cosa ci serve per riuscire a catturare valore?</a:t>
            </a:r>
          </a:p>
          <a:p>
            <a:pPr algn="ctr"/>
            <a:r>
              <a:rPr lang="it-IT" sz="1600" b="1" dirty="0"/>
              <a:t>Beni materiali e </a:t>
            </a:r>
          </a:p>
          <a:p>
            <a:pPr algn="ctr"/>
            <a:r>
              <a:rPr lang="it-IT" sz="1600" b="1" dirty="0"/>
              <a:t>immateriali</a:t>
            </a:r>
          </a:p>
          <a:p>
            <a:pPr algn="ctr"/>
            <a:r>
              <a:rPr lang="it-IT" sz="1600" b="1" dirty="0"/>
              <a:t>Risorse umane</a:t>
            </a:r>
          </a:p>
          <a:p>
            <a:pPr algn="ctr"/>
            <a:r>
              <a:rPr lang="it-IT" sz="1600" b="1" dirty="0"/>
              <a:t>Risorse finanziarie </a:t>
            </a:r>
          </a:p>
        </p:txBody>
      </p:sp>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25</a:t>
            </a:fld>
            <a:endParaRPr lang="it-IT"/>
          </a:p>
        </p:txBody>
      </p:sp>
      <p:pic>
        <p:nvPicPr>
          <p:cNvPr id="15" name="Picture 23" descr="Risultati immagini per key resour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383" y="7937"/>
            <a:ext cx="1238816" cy="155686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550198" y="160338"/>
            <a:ext cx="2085698" cy="1200329"/>
          </a:xfrm>
          <a:prstGeom prst="rect">
            <a:avLst/>
          </a:prstGeom>
          <a:noFill/>
        </p:spPr>
        <p:txBody>
          <a:bodyPr wrap="square" rtlCol="0">
            <a:spAutoFit/>
          </a:bodyPr>
          <a:lstStyle/>
          <a:p>
            <a:pPr marL="285750" indent="-285750">
              <a:buFont typeface="Arial" panose="020B0604020202020204" pitchFamily="34" charset="0"/>
              <a:buChar char="•"/>
            </a:pPr>
            <a:r>
              <a:rPr lang="it-IT" b="1" dirty="0"/>
              <a:t>Materiali</a:t>
            </a:r>
          </a:p>
          <a:p>
            <a:pPr marL="285750" indent="-285750">
              <a:buFont typeface="Arial" panose="020B0604020202020204" pitchFamily="34" charset="0"/>
              <a:buChar char="•"/>
            </a:pPr>
            <a:r>
              <a:rPr lang="it-IT" b="1" dirty="0"/>
              <a:t>Immateriali</a:t>
            </a:r>
          </a:p>
          <a:p>
            <a:pPr marL="285750" indent="-285750">
              <a:buFont typeface="Arial" panose="020B0604020202020204" pitchFamily="34" charset="0"/>
              <a:buChar char="•"/>
            </a:pPr>
            <a:r>
              <a:rPr lang="it-IT" b="1" dirty="0"/>
              <a:t>Umane</a:t>
            </a:r>
          </a:p>
          <a:p>
            <a:pPr marL="285750" indent="-285750">
              <a:buFont typeface="Arial" panose="020B0604020202020204" pitchFamily="34" charset="0"/>
              <a:buChar char="•"/>
            </a:pPr>
            <a:r>
              <a:rPr lang="it-IT" b="1" dirty="0"/>
              <a:t>Finanziarie</a:t>
            </a:r>
          </a:p>
        </p:txBody>
      </p:sp>
      <p:sp>
        <p:nvSpPr>
          <p:cNvPr id="14" name="CasellaDiTesto 13"/>
          <p:cNvSpPr txBox="1"/>
          <p:nvPr/>
        </p:nvSpPr>
        <p:spPr>
          <a:xfrm>
            <a:off x="552058" y="5973725"/>
            <a:ext cx="3060340" cy="578882"/>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1400" b="1" dirty="0">
                <a:solidFill>
                  <a:schemeClr val="tx1"/>
                </a:solidFill>
              </a:rPr>
              <a:t>Ricorda la correlazione scadenze fonti/impieghi</a:t>
            </a:r>
            <a:endParaRPr lang="it-IT" sz="1200" dirty="0">
              <a:solidFill>
                <a:schemeClr val="tx1"/>
              </a:solidFill>
            </a:endParaRPr>
          </a:p>
        </p:txBody>
      </p:sp>
      <p:sp>
        <p:nvSpPr>
          <p:cNvPr id="16" name="CasellaDiTesto 15"/>
          <p:cNvSpPr txBox="1"/>
          <p:nvPr/>
        </p:nvSpPr>
        <p:spPr>
          <a:xfrm>
            <a:off x="3655846" y="5973725"/>
            <a:ext cx="2008737" cy="612934"/>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endParaRPr lang="it-IT" sz="1600" b="1" dirty="0">
              <a:solidFill>
                <a:schemeClr val="tx1"/>
              </a:solidFill>
            </a:endParaRPr>
          </a:p>
          <a:p>
            <a:pPr algn="ctr"/>
            <a:r>
              <a:rPr lang="it-IT" sz="1400" b="1" dirty="0">
                <a:solidFill>
                  <a:schemeClr val="tx1"/>
                </a:solidFill>
              </a:rPr>
              <a:t>e gli equilibri…</a:t>
            </a:r>
            <a:endParaRPr lang="it-IT" sz="1200" dirty="0">
              <a:solidFill>
                <a:schemeClr val="tx1"/>
              </a:solidFill>
            </a:endParaRPr>
          </a:p>
        </p:txBody>
      </p:sp>
      <p:sp>
        <p:nvSpPr>
          <p:cNvPr id="9" name="Segnaposto piè di pagina 8">
            <a:extLst>
              <a:ext uri="{FF2B5EF4-FFF2-40B4-BE49-F238E27FC236}">
                <a16:creationId xmlns:a16="http://schemas.microsoft.com/office/drawing/2014/main" id="{FFA93773-69F5-4DE9-92DC-BD0AEDFE07E1}"/>
              </a:ext>
            </a:extLst>
          </p:cNvPr>
          <p:cNvSpPr>
            <a:spLocks noGrp="1"/>
          </p:cNvSpPr>
          <p:nvPr>
            <p:ph type="ftr" sz="quarter" idx="11"/>
          </p:nvPr>
        </p:nvSpPr>
        <p:spPr>
          <a:xfrm>
            <a:off x="460375" y="6492875"/>
            <a:ext cx="7887953"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2591809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937"/>
            <a:ext cx="9144000" cy="1411891"/>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000" dirty="0">
                <a:latin typeface="Arial Black" panose="020B0A04020102020204" pitchFamily="34" charset="0"/>
              </a:rPr>
              <a:t>KEY PARTNERS/ </a:t>
            </a:r>
            <a:br>
              <a:rPr lang="it-IT" sz="4000" dirty="0">
                <a:latin typeface="Arial Black" panose="020B0A04020102020204" pitchFamily="34" charset="0"/>
              </a:rPr>
            </a:br>
            <a:r>
              <a:rPr lang="it-IT" sz="4000" dirty="0">
                <a:latin typeface="Arial Black" panose="020B0A04020102020204" pitchFamily="34" charset="0"/>
              </a:rPr>
              <a:t>PARTNER CHIAVE</a:t>
            </a:r>
          </a:p>
        </p:txBody>
      </p:sp>
      <p:sp>
        <p:nvSpPr>
          <p:cNvPr id="6" name="Segnaposto contenuto 5"/>
          <p:cNvSpPr>
            <a:spLocks noGrp="1"/>
          </p:cNvSpPr>
          <p:nvPr>
            <p:ph idx="1"/>
          </p:nvPr>
        </p:nvSpPr>
        <p:spPr>
          <a:xfrm>
            <a:off x="2267744" y="1486909"/>
            <a:ext cx="6876256" cy="4016910"/>
          </a:xfrm>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marL="0" indent="0" algn="just">
              <a:buNone/>
            </a:pPr>
            <a:r>
              <a:rPr lang="it-IT" sz="3300" b="1" dirty="0">
                <a:solidFill>
                  <a:srgbClr val="002060"/>
                </a:solidFill>
                <a:latin typeface="Arial" panose="020B0604020202020204" pitchFamily="34" charset="0"/>
                <a:cs typeface="Arial" panose="020B0604020202020204" pitchFamily="34" charset="0"/>
              </a:rPr>
              <a:t>Sono soggetti esterni strategici che permettono all’azienda di realizzare pienamente il modello di business e di aumentare le possibilità di successo nel mercato. </a:t>
            </a:r>
          </a:p>
          <a:p>
            <a:pPr marL="0" indent="0" algn="just">
              <a:buNone/>
            </a:pPr>
            <a:endParaRPr lang="it-IT" sz="3300" b="1" dirty="0">
              <a:solidFill>
                <a:srgbClr val="002060"/>
              </a:solidFill>
              <a:latin typeface="Arial" panose="020B0604020202020204" pitchFamily="34" charset="0"/>
              <a:cs typeface="Arial" panose="020B0604020202020204" pitchFamily="34" charset="0"/>
            </a:endParaRPr>
          </a:p>
          <a:p>
            <a:pPr marL="0" indent="0" algn="just">
              <a:buNone/>
            </a:pPr>
            <a:r>
              <a:rPr lang="it-IT" sz="3300" b="1" dirty="0">
                <a:solidFill>
                  <a:srgbClr val="002060"/>
                </a:solidFill>
                <a:latin typeface="Arial" panose="020B0604020202020204" pitchFamily="34" charset="0"/>
                <a:cs typeface="Arial" panose="020B0604020202020204" pitchFamily="34" charset="0"/>
              </a:rPr>
              <a:t>Quando i terzi diventano partner fidelizzati e leali l’azienda avrà maggiori possibilità di realizzare modelli di business vincenti.</a:t>
            </a:r>
          </a:p>
          <a:p>
            <a:pPr marL="0" indent="0" algn="just">
              <a:buNone/>
            </a:pPr>
            <a:br>
              <a:rPr lang="it-IT" sz="3300" b="1" dirty="0">
                <a:solidFill>
                  <a:srgbClr val="002060"/>
                </a:solidFill>
                <a:latin typeface="Arial" panose="020B0604020202020204" pitchFamily="34" charset="0"/>
                <a:cs typeface="Arial" panose="020B0604020202020204" pitchFamily="34" charset="0"/>
              </a:rPr>
            </a:br>
            <a:r>
              <a:rPr lang="it-IT" sz="3300" b="1" dirty="0">
                <a:solidFill>
                  <a:srgbClr val="002060"/>
                </a:solidFill>
                <a:latin typeface="Arial" panose="020B0604020202020204" pitchFamily="34" charset="0"/>
                <a:cs typeface="Arial" panose="020B0604020202020204" pitchFamily="34" charset="0"/>
              </a:rPr>
              <a:t>Con l’aiuto dei partner l’azienda potrà: </a:t>
            </a:r>
          </a:p>
          <a:p>
            <a:pPr algn="just"/>
            <a:r>
              <a:rPr lang="it-IT" sz="3300" b="1" dirty="0">
                <a:solidFill>
                  <a:srgbClr val="002060"/>
                </a:solidFill>
                <a:latin typeface="Arial" panose="020B0604020202020204" pitchFamily="34" charset="0"/>
                <a:cs typeface="Arial" panose="020B0604020202020204" pitchFamily="34" charset="0"/>
              </a:rPr>
              <a:t>ottimizzare le risorse e le attività;</a:t>
            </a:r>
          </a:p>
          <a:p>
            <a:pPr algn="just"/>
            <a:r>
              <a:rPr lang="it-IT" sz="3300" b="1" dirty="0">
                <a:solidFill>
                  <a:srgbClr val="002060"/>
                </a:solidFill>
                <a:latin typeface="Arial" panose="020B0604020202020204" pitchFamily="34" charset="0"/>
                <a:cs typeface="Arial" panose="020B0604020202020204" pitchFamily="34" charset="0"/>
              </a:rPr>
              <a:t>sviluppare economie di scala;</a:t>
            </a:r>
          </a:p>
          <a:p>
            <a:pPr algn="just"/>
            <a:r>
              <a:rPr lang="it-IT" sz="3300" b="1" dirty="0">
                <a:solidFill>
                  <a:srgbClr val="002060"/>
                </a:solidFill>
                <a:latin typeface="Arial" panose="020B0604020202020204" pitchFamily="34" charset="0"/>
                <a:cs typeface="Arial" panose="020B0604020202020204" pitchFamily="34" charset="0"/>
              </a:rPr>
              <a:t>ridurre i rischi della concorrenza;</a:t>
            </a:r>
          </a:p>
          <a:p>
            <a:pPr algn="just"/>
            <a:r>
              <a:rPr lang="it-IT" sz="3300" b="1" dirty="0">
                <a:solidFill>
                  <a:srgbClr val="002060"/>
                </a:solidFill>
                <a:latin typeface="Arial" panose="020B0604020202020204" pitchFamily="34" charset="0"/>
                <a:cs typeface="Arial" panose="020B0604020202020204" pitchFamily="34" charset="0"/>
              </a:rPr>
              <a:t>competere in un mercato più vasto;</a:t>
            </a:r>
          </a:p>
          <a:p>
            <a:pPr algn="just"/>
            <a:r>
              <a:rPr lang="it-IT" sz="3300" b="1" dirty="0">
                <a:solidFill>
                  <a:srgbClr val="002060"/>
                </a:solidFill>
                <a:latin typeface="Arial" panose="020B0604020202020204" pitchFamily="34" charset="0"/>
                <a:cs typeface="Arial" panose="020B0604020202020204" pitchFamily="34" charset="0"/>
              </a:rPr>
              <a:t>acquisire particolari risorse e attività;</a:t>
            </a:r>
          </a:p>
          <a:p>
            <a:pPr algn="just"/>
            <a:r>
              <a:rPr lang="it-IT" sz="3300" b="1" dirty="0">
                <a:solidFill>
                  <a:srgbClr val="002060"/>
                </a:solidFill>
                <a:latin typeface="Arial" panose="020B0604020202020204" pitchFamily="34" charset="0"/>
                <a:cs typeface="Arial" panose="020B0604020202020204" pitchFamily="34" charset="0"/>
              </a:rPr>
              <a:t>diffondere il brand in maniera più capillare;</a:t>
            </a:r>
          </a:p>
          <a:p>
            <a:pPr algn="just"/>
            <a:r>
              <a:rPr lang="it-IT" sz="3300" b="1" dirty="0">
                <a:solidFill>
                  <a:srgbClr val="002060"/>
                </a:solidFill>
                <a:latin typeface="Arial" panose="020B0604020202020204" pitchFamily="34" charset="0"/>
                <a:cs typeface="Arial" panose="020B0604020202020204" pitchFamily="34" charset="0"/>
              </a:rPr>
              <a:t>scoprire nuovi clienti;</a:t>
            </a:r>
          </a:p>
          <a:p>
            <a:pPr algn="just"/>
            <a:r>
              <a:rPr lang="it-IT" sz="3300" b="1" dirty="0">
                <a:solidFill>
                  <a:srgbClr val="002060"/>
                </a:solidFill>
                <a:latin typeface="Arial" panose="020B0604020202020204" pitchFamily="34" charset="0"/>
                <a:cs typeface="Arial" panose="020B0604020202020204" pitchFamily="34" charset="0"/>
              </a:rPr>
              <a:t>conoscere nuove tecnologie produttive o organizzative;</a:t>
            </a:r>
          </a:p>
          <a:p>
            <a:pPr algn="just"/>
            <a:r>
              <a:rPr lang="it-IT" sz="3300" b="1" dirty="0">
                <a:solidFill>
                  <a:srgbClr val="002060"/>
                </a:solidFill>
                <a:latin typeface="Arial" panose="020B0604020202020204" pitchFamily="34" charset="0"/>
                <a:cs typeface="Arial" panose="020B0604020202020204" pitchFamily="34" charset="0"/>
              </a:rPr>
              <a:t>acquisire un vantaggio competitivo durevole.</a:t>
            </a:r>
          </a:p>
          <a:p>
            <a:pPr marL="0" indent="0">
              <a:buNone/>
            </a:pPr>
            <a:endParaRPr lang="it-IT" b="1" i="1" dirty="0">
              <a:solidFill>
                <a:srgbClr val="002060"/>
              </a:solidFill>
            </a:endParaRPr>
          </a:p>
        </p:txBody>
      </p:sp>
      <p:sp>
        <p:nvSpPr>
          <p:cNvPr id="7" name="Rettangolo arrotondato 6"/>
          <p:cNvSpPr/>
          <p:nvPr/>
        </p:nvSpPr>
        <p:spPr>
          <a:xfrm>
            <a:off x="3175" y="1486908"/>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dirty="0">
                <a:ln w="11430"/>
                <a:solidFill>
                  <a:srgbClr val="0070C0"/>
                </a:solidFill>
                <a:effectLst>
                  <a:outerShdw blurRad="80000" dist="40000" dir="5040000" algn="tl">
                    <a:srgbClr val="000000">
                      <a:alpha val="30000"/>
                    </a:srgbClr>
                  </a:outerShdw>
                </a:effectLst>
              </a:rPr>
              <a:t>8</a:t>
            </a:r>
            <a:endParaRPr lang="it-IT" sz="9600" b="1" cap="none" spc="0" dirty="0">
              <a:ln w="11430"/>
              <a:solidFill>
                <a:srgbClr val="0070C0"/>
              </a:solidFill>
              <a:effectLst>
                <a:outerShdw blurRad="80000" dist="40000" dir="5040000" algn="tl">
                  <a:srgbClr val="000000">
                    <a:alpha val="30000"/>
                  </a:srgbClr>
                </a:outerShdw>
              </a:effectLst>
            </a:endParaRPr>
          </a:p>
        </p:txBody>
      </p:sp>
      <p:sp>
        <p:nvSpPr>
          <p:cNvPr id="8" name="CasellaDiTesto 7"/>
          <p:cNvSpPr txBox="1"/>
          <p:nvPr/>
        </p:nvSpPr>
        <p:spPr>
          <a:xfrm>
            <a:off x="3175" y="3212976"/>
            <a:ext cx="2120553" cy="2261533"/>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sz="1600" b="1" dirty="0"/>
              <a:t>Quali sono i fornitori e i partner necessari per far funzionare il nostro modello di business?</a:t>
            </a:r>
          </a:p>
        </p:txBody>
      </p:sp>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26</a:t>
            </a:fld>
            <a:endParaRPr lang="it-IT"/>
          </a:p>
        </p:txBody>
      </p:sp>
      <p:pic>
        <p:nvPicPr>
          <p:cNvPr id="14" name="Picture 26" descr="Risultati immagini per partner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625"/>
            <a:ext cx="1752129" cy="13073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375156"/>
            <a:ext cx="1334931" cy="65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a:xfrm>
            <a:off x="347042" y="5602014"/>
            <a:ext cx="8113390" cy="923330"/>
          </a:xfrm>
          <a:prstGeom prst="rect">
            <a:avLst/>
          </a:prstGeom>
          <a:solidFill>
            <a:srgbClr val="FFFF00"/>
          </a:solidFill>
          <a:ln w="28575">
            <a:solidFill>
              <a:schemeClr val="accent1"/>
            </a:solidFill>
          </a:ln>
        </p:spPr>
        <p:txBody>
          <a:bodyPr wrap="square">
            <a:spAutoFit/>
          </a:bodyPr>
          <a:lstStyle/>
          <a:p>
            <a:r>
              <a:rPr lang="it-IT" b="1" i="1" dirty="0">
                <a:solidFill>
                  <a:srgbClr val="FF0000"/>
                </a:solidFill>
              </a:rPr>
              <a:t>L’azienda è un sistema che agisce in un ecosistema più grande. Non è possibile pensare a essa come a qualcosa di autosufficiente</a:t>
            </a:r>
            <a:endParaRPr lang="it-IT" i="1" dirty="0">
              <a:solidFill>
                <a:srgbClr val="FF0000"/>
              </a:solidFill>
            </a:endParaRPr>
          </a:p>
        </p:txBody>
      </p:sp>
      <p:sp>
        <p:nvSpPr>
          <p:cNvPr id="17" name="CasellaDiTesto 16"/>
          <p:cNvSpPr txBox="1"/>
          <p:nvPr/>
        </p:nvSpPr>
        <p:spPr>
          <a:xfrm>
            <a:off x="6724460" y="3251963"/>
            <a:ext cx="2232247" cy="1021556"/>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b="1" dirty="0">
                <a:solidFill>
                  <a:schemeClr val="tx1"/>
                </a:solidFill>
              </a:rPr>
              <a:t>Le 5 leve competitive di Porter</a:t>
            </a:r>
            <a:endParaRPr lang="it-IT" sz="1600" dirty="0">
              <a:solidFill>
                <a:schemeClr val="tx1"/>
              </a:solidFill>
            </a:endParaRPr>
          </a:p>
        </p:txBody>
      </p:sp>
      <p:sp>
        <p:nvSpPr>
          <p:cNvPr id="5" name="Segnaposto piè di pagina 4">
            <a:extLst>
              <a:ext uri="{FF2B5EF4-FFF2-40B4-BE49-F238E27FC236}">
                <a16:creationId xmlns:a16="http://schemas.microsoft.com/office/drawing/2014/main" id="{734B51E9-67A4-48CB-B596-1523DB315341}"/>
              </a:ext>
            </a:extLst>
          </p:cNvPr>
          <p:cNvSpPr>
            <a:spLocks noGrp="1"/>
          </p:cNvSpPr>
          <p:nvPr>
            <p:ph type="ftr" sz="quarter" idx="11"/>
          </p:nvPr>
        </p:nvSpPr>
        <p:spPr>
          <a:xfrm>
            <a:off x="234938" y="6453336"/>
            <a:ext cx="8113390"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1384202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937"/>
            <a:ext cx="9144000" cy="1411891"/>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000" dirty="0">
                <a:latin typeface="Arial Black" panose="020B0A04020102020204" pitchFamily="34" charset="0"/>
              </a:rPr>
              <a:t>KEY PARTNERS/ </a:t>
            </a:r>
            <a:br>
              <a:rPr lang="it-IT" sz="4000" dirty="0">
                <a:latin typeface="Arial Black" panose="020B0A04020102020204" pitchFamily="34" charset="0"/>
              </a:rPr>
            </a:br>
            <a:r>
              <a:rPr lang="it-IT" sz="4000" dirty="0">
                <a:latin typeface="Arial Black" panose="020B0A04020102020204" pitchFamily="34" charset="0"/>
              </a:rPr>
              <a:t>PARTNER CHIAVE</a:t>
            </a:r>
          </a:p>
        </p:txBody>
      </p:sp>
      <p:sp>
        <p:nvSpPr>
          <p:cNvPr id="6" name="Segnaposto contenuto 5"/>
          <p:cNvSpPr>
            <a:spLocks noGrp="1"/>
          </p:cNvSpPr>
          <p:nvPr>
            <p:ph idx="1"/>
          </p:nvPr>
        </p:nvSpPr>
        <p:spPr>
          <a:xfrm>
            <a:off x="2481983" y="1486909"/>
            <a:ext cx="6662017" cy="3807136"/>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marL="0" indent="0">
              <a:buNone/>
            </a:pPr>
            <a:endParaRPr lang="it-IT" sz="2600" dirty="0"/>
          </a:p>
          <a:p>
            <a:pPr marL="0" indent="0">
              <a:buNone/>
            </a:pPr>
            <a:r>
              <a:rPr lang="it-IT" sz="3300" dirty="0"/>
              <a:t>Le partnership possono essere di tre tipi.</a:t>
            </a:r>
          </a:p>
          <a:p>
            <a:pPr marL="0" indent="0">
              <a:buNone/>
            </a:pPr>
            <a:endParaRPr lang="it-IT" sz="3300" dirty="0"/>
          </a:p>
          <a:p>
            <a:pPr marL="457200" indent="-457200">
              <a:buFont typeface="+mj-lt"/>
              <a:buAutoNum type="arabicPeriod"/>
            </a:pPr>
            <a:r>
              <a:rPr lang="it-IT" sz="3300" b="1" dirty="0"/>
              <a:t>Alleanze strategiche tra aziende non-concorrenti</a:t>
            </a:r>
            <a:r>
              <a:rPr lang="it-IT" sz="3300" dirty="0"/>
              <a:t>:</a:t>
            </a:r>
            <a:r>
              <a:rPr lang="it-IT" sz="3300" b="1" dirty="0"/>
              <a:t> </a:t>
            </a:r>
            <a:r>
              <a:rPr lang="it-IT" sz="3300" dirty="0"/>
              <a:t>è il caso dei </a:t>
            </a:r>
            <a:r>
              <a:rPr lang="it-IT" sz="3300" b="1" dirty="0">
                <a:solidFill>
                  <a:srgbClr val="FF0000"/>
                </a:solidFill>
              </a:rPr>
              <a:t>fornitori</a:t>
            </a:r>
            <a:r>
              <a:rPr lang="it-IT" sz="3300" dirty="0"/>
              <a:t> o delle </a:t>
            </a:r>
            <a:r>
              <a:rPr lang="it-IT" sz="3300" b="1" dirty="0">
                <a:solidFill>
                  <a:srgbClr val="FF0000"/>
                </a:solidFill>
              </a:rPr>
              <a:t>aziende che si collocano all’interno di un’unica catena produttiva</a:t>
            </a:r>
            <a:r>
              <a:rPr lang="it-IT" sz="3300" dirty="0"/>
              <a:t> (integrazione verticale)</a:t>
            </a:r>
          </a:p>
          <a:p>
            <a:pPr marL="457200" indent="-457200">
              <a:buFont typeface="+mj-lt"/>
              <a:buAutoNum type="arabicPeriod"/>
            </a:pPr>
            <a:r>
              <a:rPr lang="it-IT" sz="3300" b="1" dirty="0"/>
              <a:t>Alleanze strategiche tra concorrenti</a:t>
            </a:r>
            <a:r>
              <a:rPr lang="it-IT" sz="3300" dirty="0"/>
              <a:t>: è il caso di aziende che si mettono in rete per fornire al cliente un valore simile all’interno dei vari punti di contatto.</a:t>
            </a:r>
          </a:p>
          <a:p>
            <a:pPr marL="457200" indent="-457200">
              <a:buFont typeface="+mj-lt"/>
              <a:buAutoNum type="arabicPeriod"/>
            </a:pPr>
            <a:r>
              <a:rPr lang="it-IT" sz="3300" b="1" dirty="0"/>
              <a:t>Joint venture</a:t>
            </a:r>
            <a:r>
              <a:rPr lang="it-IT" sz="3300" dirty="0"/>
              <a:t>: un accordo di collaborazione tra due o più imprese potrebbe essere un’ottima soluzione per sviluppare nuovi business.</a:t>
            </a:r>
          </a:p>
          <a:p>
            <a:pPr marL="0" indent="0">
              <a:buNone/>
            </a:pPr>
            <a:endParaRPr lang="it-IT" sz="3300" b="1" i="1" dirty="0">
              <a:solidFill>
                <a:srgbClr val="002060"/>
              </a:solidFill>
            </a:endParaRPr>
          </a:p>
        </p:txBody>
      </p:sp>
      <p:sp>
        <p:nvSpPr>
          <p:cNvPr id="7" name="Rettangolo arrotondato 6"/>
          <p:cNvSpPr/>
          <p:nvPr/>
        </p:nvSpPr>
        <p:spPr>
          <a:xfrm>
            <a:off x="3175" y="1486908"/>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dirty="0">
                <a:ln w="11430"/>
                <a:solidFill>
                  <a:srgbClr val="0070C0"/>
                </a:solidFill>
                <a:effectLst>
                  <a:outerShdw blurRad="80000" dist="40000" dir="5040000" algn="tl">
                    <a:srgbClr val="000000">
                      <a:alpha val="30000"/>
                    </a:srgbClr>
                  </a:outerShdw>
                </a:effectLst>
              </a:rPr>
              <a:t>8</a:t>
            </a:r>
            <a:endParaRPr lang="it-IT" sz="9600" b="1" cap="none" spc="0" dirty="0">
              <a:ln w="11430"/>
              <a:solidFill>
                <a:srgbClr val="0070C0"/>
              </a:solidFill>
              <a:effectLst>
                <a:outerShdw blurRad="80000" dist="40000" dir="5040000" algn="tl">
                  <a:srgbClr val="000000">
                    <a:alpha val="30000"/>
                  </a:srgbClr>
                </a:outerShdw>
              </a:effectLst>
            </a:endParaRPr>
          </a:p>
        </p:txBody>
      </p:sp>
      <p:sp>
        <p:nvSpPr>
          <p:cNvPr id="8" name="CasellaDiTesto 7"/>
          <p:cNvSpPr txBox="1"/>
          <p:nvPr/>
        </p:nvSpPr>
        <p:spPr>
          <a:xfrm>
            <a:off x="3175" y="3284984"/>
            <a:ext cx="2267744" cy="2009061"/>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sz="1600" b="1" dirty="0"/>
              <a:t>Quali sono i fornitori e i partner necessari per far funzionare il nostro modello di business?</a:t>
            </a:r>
          </a:p>
        </p:txBody>
      </p:sp>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Segnaposto piè di pagina 12"/>
          <p:cNvSpPr>
            <a:spLocks noGrp="1"/>
          </p:cNvSpPr>
          <p:nvPr>
            <p:ph type="ftr" sz="quarter" idx="11"/>
          </p:nvPr>
        </p:nvSpPr>
        <p:spPr>
          <a:xfrm>
            <a:off x="307975" y="6453336"/>
            <a:ext cx="8368481"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
        <p:nvSpPr>
          <p:cNvPr id="22" name="Segnaposto numero diapositiva 21"/>
          <p:cNvSpPr>
            <a:spLocks noGrp="1"/>
          </p:cNvSpPr>
          <p:nvPr>
            <p:ph type="sldNum" sz="quarter" idx="12"/>
          </p:nvPr>
        </p:nvSpPr>
        <p:spPr/>
        <p:txBody>
          <a:bodyPr/>
          <a:lstStyle/>
          <a:p>
            <a:fld id="{06349F4D-CB67-4E87-A733-D2EC9C035131}" type="slidenum">
              <a:rPr lang="it-IT" smtClean="0"/>
              <a:t>27</a:t>
            </a:fld>
            <a:endParaRPr lang="it-IT"/>
          </a:p>
        </p:txBody>
      </p:sp>
      <p:pic>
        <p:nvPicPr>
          <p:cNvPr id="14" name="Picture 26" descr="Risultati immagini per partner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625"/>
            <a:ext cx="1752129" cy="13073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375156"/>
            <a:ext cx="1334931" cy="65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a:xfrm>
            <a:off x="460375" y="5503819"/>
            <a:ext cx="8216081" cy="58477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it-IT" sz="1600" b="1" i="1" dirty="0">
                <a:solidFill>
                  <a:srgbClr val="FF0000"/>
                </a:solidFill>
              </a:rPr>
              <a:t>L’azienda è un sistema che agisce in un ecosistema più grande. </a:t>
            </a:r>
          </a:p>
          <a:p>
            <a:r>
              <a:rPr lang="it-IT" sz="1600" b="1" i="1" dirty="0">
                <a:solidFill>
                  <a:srgbClr val="FF0000"/>
                </a:solidFill>
              </a:rPr>
              <a:t>Non è possibile pensare a essa come a qualcosa di autosufficiente.</a:t>
            </a:r>
            <a:endParaRPr lang="it-IT" sz="1600" i="1" dirty="0">
              <a:solidFill>
                <a:srgbClr val="FF0000"/>
              </a:solidFill>
            </a:endParaRPr>
          </a:p>
        </p:txBody>
      </p:sp>
    </p:spTree>
    <p:extLst>
      <p:ext uri="{BB962C8B-B14F-4D97-AF65-F5344CB8AC3E}">
        <p14:creationId xmlns:p14="http://schemas.microsoft.com/office/powerpoint/2010/main" val="4006188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937"/>
            <a:ext cx="9144000" cy="1411891"/>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000" dirty="0">
                <a:latin typeface="Arial Black" panose="020B0A04020102020204" pitchFamily="34" charset="0"/>
              </a:rPr>
              <a:t>COST STRUCTURE/ </a:t>
            </a:r>
            <a:br>
              <a:rPr lang="it-IT" sz="4000" dirty="0">
                <a:latin typeface="Arial Black" panose="020B0A04020102020204" pitchFamily="34" charset="0"/>
              </a:rPr>
            </a:br>
            <a:r>
              <a:rPr lang="it-IT" sz="4000" dirty="0">
                <a:latin typeface="Arial Black" panose="020B0A04020102020204" pitchFamily="34" charset="0"/>
              </a:rPr>
              <a:t>STRUTTURA DEI COSTI</a:t>
            </a:r>
          </a:p>
        </p:txBody>
      </p:sp>
      <p:sp>
        <p:nvSpPr>
          <p:cNvPr id="6" name="Segnaposto contenuto 5"/>
          <p:cNvSpPr>
            <a:spLocks noGrp="1"/>
          </p:cNvSpPr>
          <p:nvPr>
            <p:ph idx="1"/>
          </p:nvPr>
        </p:nvSpPr>
        <p:spPr>
          <a:xfrm>
            <a:off x="2339753" y="1486908"/>
            <a:ext cx="6804248" cy="3912873"/>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it-IT" sz="2000" b="1" dirty="0">
                <a:solidFill>
                  <a:srgbClr val="002060"/>
                </a:solidFill>
              </a:rPr>
              <a:t>Per alcuni tipi di attività, mantenere bassi i costi diventa assolutamente centrale per riuscire a fornire il proprio valore. Per esempio Ryanair, che offre voli “senza fronzoli” per consentire alla compagnia di mantenere prezzi competitivi. </a:t>
            </a:r>
          </a:p>
          <a:p>
            <a:pPr marL="0" indent="0" algn="just">
              <a:buNone/>
            </a:pPr>
            <a:endParaRPr lang="it-IT" sz="2000" b="1" dirty="0">
              <a:solidFill>
                <a:srgbClr val="002060"/>
              </a:solidFill>
            </a:endParaRPr>
          </a:p>
          <a:p>
            <a:pPr marL="0" indent="0">
              <a:buNone/>
            </a:pPr>
            <a:r>
              <a:rPr lang="it-IT" sz="2000" dirty="0"/>
              <a:t>Si parla in questo caso di </a:t>
            </a:r>
            <a:r>
              <a:rPr lang="it-IT" sz="2000" b="1" dirty="0"/>
              <a:t>modelli di business guidati dai costi</a:t>
            </a:r>
          </a:p>
          <a:p>
            <a:pPr fontAlgn="ctr"/>
            <a:r>
              <a:rPr lang="it-IT" sz="2000" dirty="0"/>
              <a:t>Per queste aziende ogni costo diminuito rappresenta un’opportunità in più per rispettare la proposta di valore.</a:t>
            </a:r>
            <a:endParaRPr lang="it-IT" b="1" i="1" dirty="0">
              <a:solidFill>
                <a:srgbClr val="002060"/>
              </a:solidFill>
            </a:endParaRPr>
          </a:p>
        </p:txBody>
      </p:sp>
      <p:sp>
        <p:nvSpPr>
          <p:cNvPr id="7" name="Rettangolo arrotondato 6"/>
          <p:cNvSpPr/>
          <p:nvPr/>
        </p:nvSpPr>
        <p:spPr>
          <a:xfrm>
            <a:off x="333106" y="1606381"/>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dirty="0">
                <a:ln w="11430"/>
                <a:solidFill>
                  <a:srgbClr val="0070C0"/>
                </a:solidFill>
                <a:effectLst>
                  <a:outerShdw blurRad="80000" dist="40000" dir="5040000" algn="tl">
                    <a:srgbClr val="000000">
                      <a:alpha val="30000"/>
                    </a:srgbClr>
                  </a:outerShdw>
                </a:effectLst>
              </a:rPr>
              <a:t>9</a:t>
            </a:r>
            <a:endParaRPr lang="it-IT" sz="9600" b="1" cap="none" spc="0" dirty="0">
              <a:ln w="11430"/>
              <a:solidFill>
                <a:srgbClr val="0070C0"/>
              </a:solidFill>
              <a:effectLst>
                <a:outerShdw blurRad="80000" dist="40000" dir="5040000" algn="tl">
                  <a:srgbClr val="000000">
                    <a:alpha val="30000"/>
                  </a:srgbClr>
                </a:outerShdw>
              </a:effectLst>
            </a:endParaRPr>
          </a:p>
        </p:txBody>
      </p:sp>
      <p:sp>
        <p:nvSpPr>
          <p:cNvPr id="8" name="CasellaDiTesto 7"/>
          <p:cNvSpPr txBox="1"/>
          <p:nvPr/>
        </p:nvSpPr>
        <p:spPr>
          <a:xfrm>
            <a:off x="3175" y="3284984"/>
            <a:ext cx="2267744" cy="2009061"/>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sz="1600" b="1" dirty="0"/>
              <a:t>Quali costi dovrà sostenere l’azienda per rendere funzionante il proprio modello di business</a:t>
            </a:r>
            <a:r>
              <a:rPr lang="it-IT" sz="1600" dirty="0"/>
              <a:t>?</a:t>
            </a:r>
            <a:endParaRPr lang="it-IT" sz="1600" b="1" dirty="0"/>
          </a:p>
        </p:txBody>
      </p:sp>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28</a:t>
            </a:fld>
            <a:endParaRPr lang="it-IT"/>
          </a:p>
        </p:txBody>
      </p:sp>
      <p:sp>
        <p:nvSpPr>
          <p:cNvPr id="9" name="Rettangolo 8"/>
          <p:cNvSpPr/>
          <p:nvPr/>
        </p:nvSpPr>
        <p:spPr>
          <a:xfrm>
            <a:off x="3175" y="5503819"/>
            <a:ext cx="9140825" cy="1077218"/>
          </a:xfrm>
          <a:prstGeom prst="rect">
            <a:avLst/>
          </a:prstGeom>
          <a:solidFill>
            <a:srgbClr val="FFFF66"/>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600" b="1" dirty="0"/>
              <a:t>Nel processo di mappatura del Business Model Canvas, la struttura dei costi viene lasciata come ultimo elemento. Questo perché essa deriva quasi direttamente dalla struttura dei blocchi relativi alle attività chiave, ai partner chiave e alle risorse chiave.</a:t>
            </a:r>
            <a:endParaRPr lang="it-IT" sz="1600" i="1" dirty="0">
              <a:solidFill>
                <a:srgbClr val="FF0000"/>
              </a:solidFill>
            </a:endParaRPr>
          </a:p>
        </p:txBody>
      </p:sp>
      <p:pic>
        <p:nvPicPr>
          <p:cNvPr id="15" name="Picture 18"/>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33106" y="67455"/>
            <a:ext cx="1358573" cy="137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7020272" y="3210158"/>
            <a:ext cx="1792077" cy="57888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it-IT" sz="1400" b="1" dirty="0">
                <a:solidFill>
                  <a:schemeClr val="tx1"/>
                </a:solidFill>
              </a:rPr>
              <a:t>Strategia di massa</a:t>
            </a:r>
          </a:p>
        </p:txBody>
      </p:sp>
      <p:sp>
        <p:nvSpPr>
          <p:cNvPr id="10" name="Segnaposto piè di pagina 9">
            <a:extLst>
              <a:ext uri="{FF2B5EF4-FFF2-40B4-BE49-F238E27FC236}">
                <a16:creationId xmlns:a16="http://schemas.microsoft.com/office/drawing/2014/main" id="{FFA4E892-5FFE-456A-9999-62133F1DF11B}"/>
              </a:ext>
            </a:extLst>
          </p:cNvPr>
          <p:cNvSpPr>
            <a:spLocks noGrp="1"/>
          </p:cNvSpPr>
          <p:nvPr>
            <p:ph type="ftr" sz="quarter" idx="11"/>
          </p:nvPr>
        </p:nvSpPr>
        <p:spPr>
          <a:xfrm>
            <a:off x="307975" y="6520259"/>
            <a:ext cx="8504374"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1019282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937"/>
            <a:ext cx="9144000" cy="1411891"/>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000" dirty="0">
                <a:latin typeface="Arial Black" panose="020B0A04020102020204" pitchFamily="34" charset="0"/>
              </a:rPr>
              <a:t>COST STRUCTURE/ </a:t>
            </a:r>
            <a:br>
              <a:rPr lang="it-IT" sz="4000" dirty="0">
                <a:latin typeface="Arial Black" panose="020B0A04020102020204" pitchFamily="34" charset="0"/>
              </a:rPr>
            </a:br>
            <a:r>
              <a:rPr lang="it-IT" sz="4000" dirty="0">
                <a:latin typeface="Arial Black" panose="020B0A04020102020204" pitchFamily="34" charset="0"/>
              </a:rPr>
              <a:t>STRUTTURA DEI COSTI</a:t>
            </a:r>
          </a:p>
        </p:txBody>
      </p:sp>
      <p:sp>
        <p:nvSpPr>
          <p:cNvPr id="6" name="Segnaposto contenuto 5"/>
          <p:cNvSpPr>
            <a:spLocks noGrp="1"/>
          </p:cNvSpPr>
          <p:nvPr>
            <p:ph idx="1"/>
          </p:nvPr>
        </p:nvSpPr>
        <p:spPr>
          <a:xfrm>
            <a:off x="2339753" y="1486909"/>
            <a:ext cx="6624735" cy="4737316"/>
          </a:xfrm>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r>
              <a:rPr lang="it-IT" sz="1700" b="1" dirty="0">
                <a:solidFill>
                  <a:srgbClr val="002060"/>
                </a:solidFill>
                <a:latin typeface="Arial" panose="020B0604020202020204" pitchFamily="34" charset="0"/>
                <a:cs typeface="Arial" panose="020B0604020202020204" pitchFamily="34" charset="0"/>
              </a:rPr>
              <a:t>Per altre aziende che puntano a mercati più sofisticati ed esigenti, invece, minimizzare i costi non è altrettanto fondamentale perché la loro value </a:t>
            </a:r>
            <a:r>
              <a:rPr lang="it-IT" sz="1700" b="1" dirty="0" err="1">
                <a:solidFill>
                  <a:srgbClr val="002060"/>
                </a:solidFill>
                <a:latin typeface="Arial" panose="020B0604020202020204" pitchFamily="34" charset="0"/>
                <a:cs typeface="Arial" panose="020B0604020202020204" pitchFamily="34" charset="0"/>
              </a:rPr>
              <a:t>proposition</a:t>
            </a:r>
            <a:r>
              <a:rPr lang="it-IT" sz="1700" b="1" dirty="0">
                <a:solidFill>
                  <a:srgbClr val="002060"/>
                </a:solidFill>
                <a:latin typeface="Arial" panose="020B0604020202020204" pitchFamily="34" charset="0"/>
                <a:cs typeface="Arial" panose="020B0604020202020204" pitchFamily="34" charset="0"/>
              </a:rPr>
              <a:t> si basa sul valore creato in termini di status, servizio, innovazione, qualità ecc. Ne sono un esempio marchi come Apple, Ferrari, Prada, ma anche Giovanni Rana, </a:t>
            </a:r>
            <a:r>
              <a:rPr lang="it-IT" sz="1700" b="1" dirty="0" err="1">
                <a:solidFill>
                  <a:srgbClr val="002060"/>
                </a:solidFill>
                <a:latin typeface="Arial" panose="020B0604020202020204" pitchFamily="34" charset="0"/>
                <a:cs typeface="Arial" panose="020B0604020202020204" pitchFamily="34" charset="0"/>
              </a:rPr>
              <a:t>Highclass</a:t>
            </a:r>
            <a:r>
              <a:rPr lang="it-IT" sz="1700" b="1" dirty="0">
                <a:solidFill>
                  <a:srgbClr val="002060"/>
                </a:solidFill>
                <a:latin typeface="Arial" panose="020B0604020202020204" pitchFamily="34" charset="0"/>
                <a:cs typeface="Arial" panose="020B0604020202020204" pitchFamily="34" charset="0"/>
              </a:rPr>
              <a:t> e Eataly.</a:t>
            </a:r>
          </a:p>
          <a:p>
            <a:pPr marL="0" indent="0" algn="just">
              <a:buNone/>
            </a:pPr>
            <a:endParaRPr lang="it-IT" sz="1700" b="1" dirty="0">
              <a:solidFill>
                <a:srgbClr val="002060"/>
              </a:solidFill>
              <a:latin typeface="Arial" panose="020B0604020202020204" pitchFamily="34" charset="0"/>
              <a:cs typeface="Arial" panose="020B0604020202020204" pitchFamily="34" charset="0"/>
            </a:endParaRPr>
          </a:p>
          <a:p>
            <a:pPr marL="0" indent="0" algn="just">
              <a:buNone/>
            </a:pPr>
            <a:r>
              <a:rPr lang="it-IT" sz="1700" dirty="0">
                <a:solidFill>
                  <a:schemeClr val="tx1"/>
                </a:solidFill>
                <a:latin typeface="Arial" panose="020B0604020202020204" pitchFamily="34" charset="0"/>
                <a:cs typeface="Arial" panose="020B0604020202020204" pitchFamily="34" charset="0"/>
              </a:rPr>
              <a:t>Queste aziende adottano </a:t>
            </a:r>
            <a:r>
              <a:rPr lang="it-IT" sz="1700" b="1" dirty="0">
                <a:solidFill>
                  <a:schemeClr val="tx1"/>
                </a:solidFill>
                <a:latin typeface="Arial" panose="020B0604020202020204" pitchFamily="34" charset="0"/>
                <a:cs typeface="Arial" panose="020B0604020202020204" pitchFamily="34" charset="0"/>
              </a:rPr>
              <a:t>modelli di business guidati dal valore</a:t>
            </a:r>
          </a:p>
          <a:p>
            <a:pPr algn="just"/>
            <a:r>
              <a:rPr lang="it-IT" sz="1700" dirty="0">
                <a:solidFill>
                  <a:srgbClr val="002060"/>
                </a:solidFill>
                <a:latin typeface="Arial" panose="020B0604020202020204" pitchFamily="34" charset="0"/>
                <a:cs typeface="Arial" panose="020B0604020202020204" pitchFamily="34" charset="0"/>
              </a:rPr>
              <a:t>Ovviamente per tutti i modelli di business è importante ottimizzare, evitare sprechi e inefficienze e  porre attenzione ai costi, ma per alcune aziende ancor più importante potrebbe essere utilizzare materie prime pregiate e costose che abbiano una lavorazione esclusiva, oppure veicolare un valore percepito dal cliente molto alto. Un esempio sono i grandi brand legati al mondo della moda.</a:t>
            </a:r>
          </a:p>
          <a:p>
            <a:pPr marL="0" indent="0" algn="just">
              <a:buNone/>
            </a:pPr>
            <a:br>
              <a:rPr lang="it-IT" sz="1700" b="1" dirty="0">
                <a:solidFill>
                  <a:srgbClr val="002060"/>
                </a:solidFill>
                <a:latin typeface="Arial" panose="020B0604020202020204" pitchFamily="34" charset="0"/>
                <a:cs typeface="Arial" panose="020B0604020202020204" pitchFamily="34" charset="0"/>
              </a:rPr>
            </a:br>
            <a:endParaRPr lang="it-IT" sz="1700" b="1" i="1" dirty="0">
              <a:solidFill>
                <a:srgbClr val="002060"/>
              </a:solidFill>
              <a:latin typeface="Arial" panose="020B0604020202020204" pitchFamily="34" charset="0"/>
              <a:cs typeface="Arial" panose="020B0604020202020204" pitchFamily="34" charset="0"/>
            </a:endParaRPr>
          </a:p>
        </p:txBody>
      </p:sp>
      <p:sp>
        <p:nvSpPr>
          <p:cNvPr id="7" name="Rettangolo arrotondato 6"/>
          <p:cNvSpPr/>
          <p:nvPr/>
        </p:nvSpPr>
        <p:spPr>
          <a:xfrm>
            <a:off x="333106" y="1606381"/>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dirty="0">
                <a:ln w="11430"/>
                <a:solidFill>
                  <a:srgbClr val="0070C0"/>
                </a:solidFill>
                <a:effectLst>
                  <a:outerShdw blurRad="80000" dist="40000" dir="5040000" algn="tl">
                    <a:srgbClr val="000000">
                      <a:alpha val="30000"/>
                    </a:srgbClr>
                  </a:outerShdw>
                </a:effectLst>
              </a:rPr>
              <a:t>9</a:t>
            </a:r>
            <a:endParaRPr lang="it-IT" sz="9600" b="1" cap="none" spc="0" dirty="0">
              <a:ln w="11430"/>
              <a:solidFill>
                <a:srgbClr val="0070C0"/>
              </a:solidFill>
              <a:effectLst>
                <a:outerShdw blurRad="80000" dist="40000" dir="5040000" algn="tl">
                  <a:srgbClr val="000000">
                    <a:alpha val="30000"/>
                  </a:srgbClr>
                </a:outerShdw>
              </a:effectLst>
            </a:endParaRPr>
          </a:p>
        </p:txBody>
      </p:sp>
      <p:sp>
        <p:nvSpPr>
          <p:cNvPr id="8" name="CasellaDiTesto 7"/>
          <p:cNvSpPr txBox="1"/>
          <p:nvPr/>
        </p:nvSpPr>
        <p:spPr>
          <a:xfrm>
            <a:off x="3175" y="3284984"/>
            <a:ext cx="2267744" cy="2009061"/>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sz="1600" b="1" dirty="0"/>
              <a:t>Quali costi dovrà sostenere l’azienda per rendere funzionante il proprio modello di business</a:t>
            </a:r>
            <a:r>
              <a:rPr lang="it-IT" sz="1600" dirty="0"/>
              <a:t>?</a:t>
            </a:r>
            <a:endParaRPr lang="it-IT" sz="1600" b="1" dirty="0"/>
          </a:p>
        </p:txBody>
      </p:sp>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29</a:t>
            </a:fld>
            <a:endParaRPr lang="it-IT"/>
          </a:p>
        </p:txBody>
      </p:sp>
      <p:pic>
        <p:nvPicPr>
          <p:cNvPr id="15" name="Picture 18"/>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33106" y="67455"/>
            <a:ext cx="1358573" cy="137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asellaDiTesto 13"/>
          <p:cNvSpPr txBox="1"/>
          <p:nvPr/>
        </p:nvSpPr>
        <p:spPr>
          <a:xfrm>
            <a:off x="6771008" y="5517232"/>
            <a:ext cx="1857707" cy="57888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it-IT" sz="1400" b="1" dirty="0">
                <a:solidFill>
                  <a:schemeClr val="tx1"/>
                </a:solidFill>
              </a:rPr>
              <a:t>Strategia di nicchia</a:t>
            </a:r>
          </a:p>
        </p:txBody>
      </p:sp>
      <p:sp>
        <p:nvSpPr>
          <p:cNvPr id="5" name="Segnaposto piè di pagina 4">
            <a:extLst>
              <a:ext uri="{FF2B5EF4-FFF2-40B4-BE49-F238E27FC236}">
                <a16:creationId xmlns:a16="http://schemas.microsoft.com/office/drawing/2014/main" id="{15C76C5D-C879-48AE-934C-7F2C076ADE8F}"/>
              </a:ext>
            </a:extLst>
          </p:cNvPr>
          <p:cNvSpPr>
            <a:spLocks noGrp="1"/>
          </p:cNvSpPr>
          <p:nvPr>
            <p:ph type="ftr" sz="quarter" idx="11"/>
          </p:nvPr>
        </p:nvSpPr>
        <p:spPr>
          <a:xfrm>
            <a:off x="460375" y="6492989"/>
            <a:ext cx="8107426" cy="365125"/>
          </a:xfrm>
        </p:spPr>
        <p:txBody>
          <a:bodyPr/>
          <a:lstStyle/>
          <a:p>
            <a:r>
              <a:rPr lang="it-IT">
                <a:solidFill>
                  <a:schemeClr val="tx1"/>
                </a:solidFill>
              </a:rPr>
              <a:t>copyright 2022 © Rizzoli Education S.p.A. Milano - Tutti i diritti riservati - Anno scolastico 2021/2022  RiViSTA online</a:t>
            </a:r>
          </a:p>
        </p:txBody>
      </p:sp>
    </p:spTree>
    <p:extLst>
      <p:ext uri="{BB962C8B-B14F-4D97-AF65-F5344CB8AC3E}">
        <p14:creationId xmlns:p14="http://schemas.microsoft.com/office/powerpoint/2010/main" val="393779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204864"/>
            <a:ext cx="8352928" cy="3312368"/>
          </a:xfrm>
          <a:prstGeom prst="roundRect">
            <a:avLst/>
          </a:prstGeo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it-IT" dirty="0">
                <a:solidFill>
                  <a:srgbClr val="002060"/>
                </a:solidFill>
              </a:rPr>
              <a:t>In che modo possiamo dare origine a un </a:t>
            </a:r>
            <a:r>
              <a:rPr lang="it-IT" dirty="0">
                <a:solidFill>
                  <a:srgbClr val="FF0000"/>
                </a:solidFill>
              </a:rPr>
              <a:t>modello di business</a:t>
            </a:r>
            <a:r>
              <a:rPr lang="it-IT" dirty="0">
                <a:solidFill>
                  <a:srgbClr val="002060"/>
                </a:solidFill>
              </a:rPr>
              <a:t> capace di </a:t>
            </a:r>
            <a:r>
              <a:rPr lang="it-IT" dirty="0">
                <a:solidFill>
                  <a:srgbClr val="FF0000"/>
                </a:solidFill>
              </a:rPr>
              <a:t>creare valore </a:t>
            </a:r>
            <a:r>
              <a:rPr lang="it-IT" dirty="0">
                <a:solidFill>
                  <a:srgbClr val="002060"/>
                </a:solidFill>
              </a:rPr>
              <a:t>e di sviluppare  un </a:t>
            </a:r>
            <a:r>
              <a:rPr lang="it-IT" dirty="0">
                <a:solidFill>
                  <a:srgbClr val="FF0000"/>
                </a:solidFill>
              </a:rPr>
              <a:t>circolo virtuoso </a:t>
            </a:r>
            <a:r>
              <a:rPr lang="it-IT" dirty="0">
                <a:solidFill>
                  <a:srgbClr val="002060"/>
                </a:solidFill>
              </a:rPr>
              <a:t>che consenta alla nostra impresa di </a:t>
            </a:r>
            <a:r>
              <a:rPr lang="it-IT" dirty="0">
                <a:solidFill>
                  <a:srgbClr val="FF0000"/>
                </a:solidFill>
              </a:rPr>
              <a:t>perdurare</a:t>
            </a:r>
            <a:r>
              <a:rPr lang="it-IT" dirty="0">
                <a:solidFill>
                  <a:srgbClr val="002060"/>
                </a:solidFill>
              </a:rPr>
              <a:t>?</a:t>
            </a:r>
          </a:p>
        </p:txBody>
      </p:sp>
      <p:sp>
        <p:nvSpPr>
          <p:cNvPr id="5" name="Segnaposto numero diapositiva 4"/>
          <p:cNvSpPr>
            <a:spLocks noGrp="1"/>
          </p:cNvSpPr>
          <p:nvPr>
            <p:ph type="sldNum" sz="quarter" idx="12"/>
          </p:nvPr>
        </p:nvSpPr>
        <p:spPr/>
        <p:txBody>
          <a:bodyPr/>
          <a:lstStyle/>
          <a:p>
            <a:fld id="{06349F4D-CB67-4E87-A733-D2EC9C035131}" type="slidenum">
              <a:rPr lang="it-IT" smtClean="0"/>
              <a:t>3</a:t>
            </a:fld>
            <a:endParaRPr lang="it-IT"/>
          </a:p>
        </p:txBody>
      </p:sp>
      <p:sp>
        <p:nvSpPr>
          <p:cNvPr id="7" name="CasellaDiTesto 6"/>
          <p:cNvSpPr txBox="1"/>
          <p:nvPr/>
        </p:nvSpPr>
        <p:spPr>
          <a:xfrm>
            <a:off x="539552" y="548680"/>
            <a:ext cx="8064896" cy="1200329"/>
          </a:xfrm>
          <a:prstGeom prst="rect">
            <a:avLst/>
          </a:prstGeom>
          <a:noFill/>
        </p:spPr>
        <p:txBody>
          <a:bodyPr wrap="square" rtlCol="0">
            <a:spAutoFit/>
          </a:bodyPr>
          <a:lstStyle/>
          <a:p>
            <a:pPr algn="ctr"/>
            <a:r>
              <a:rPr lang="it-IT" sz="2400" dirty="0">
                <a:latin typeface="Arial Black" panose="020B0A04020102020204" pitchFamily="34" charset="0"/>
              </a:rPr>
              <a:t>Lo strumento strategico che studieremo nelle prossime lezioni si pone l’obiettivo di rispondere a questa domanda:</a:t>
            </a:r>
          </a:p>
        </p:txBody>
      </p:sp>
      <p:sp>
        <p:nvSpPr>
          <p:cNvPr id="3" name="Segnaposto piè di pagina 2">
            <a:extLst>
              <a:ext uri="{FF2B5EF4-FFF2-40B4-BE49-F238E27FC236}">
                <a16:creationId xmlns:a16="http://schemas.microsoft.com/office/drawing/2014/main" id="{B7D8146F-A977-44D9-8A4F-93D4D4D7354A}"/>
              </a:ext>
            </a:extLst>
          </p:cNvPr>
          <p:cNvSpPr>
            <a:spLocks noGrp="1"/>
          </p:cNvSpPr>
          <p:nvPr>
            <p:ph type="ftr" sz="quarter" idx="11"/>
          </p:nvPr>
        </p:nvSpPr>
        <p:spPr>
          <a:xfrm>
            <a:off x="539552" y="6448251"/>
            <a:ext cx="7808776"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193943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937"/>
            <a:ext cx="9144000" cy="1411891"/>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it-IT" sz="4000" dirty="0">
                <a:latin typeface="Arial Black" panose="020B0A04020102020204" pitchFamily="34" charset="0"/>
              </a:rPr>
              <a:t>COST STRUCTURE/ </a:t>
            </a:r>
            <a:br>
              <a:rPr lang="it-IT" sz="4000" dirty="0">
                <a:latin typeface="Arial Black" panose="020B0A04020102020204" pitchFamily="34" charset="0"/>
              </a:rPr>
            </a:br>
            <a:r>
              <a:rPr lang="it-IT" sz="4000" dirty="0">
                <a:latin typeface="Arial Black" panose="020B0A04020102020204" pitchFamily="34" charset="0"/>
              </a:rPr>
              <a:t>STRUTTURA DEI COSTI</a:t>
            </a:r>
          </a:p>
        </p:txBody>
      </p:sp>
      <p:sp>
        <p:nvSpPr>
          <p:cNvPr id="6" name="Segnaposto contenuto 5"/>
          <p:cNvSpPr>
            <a:spLocks noGrp="1"/>
          </p:cNvSpPr>
          <p:nvPr>
            <p:ph idx="1"/>
          </p:nvPr>
        </p:nvSpPr>
        <p:spPr>
          <a:xfrm>
            <a:off x="2339753" y="1486909"/>
            <a:ext cx="6804248" cy="3807136"/>
          </a:xfrm>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buNone/>
            </a:pPr>
            <a:r>
              <a:rPr lang="it-IT" sz="2000" dirty="0"/>
              <a:t>Il modello di business può presentare</a:t>
            </a:r>
          </a:p>
          <a:p>
            <a:r>
              <a:rPr lang="it-IT" sz="2000" b="1" dirty="0"/>
              <a:t>costi fissi</a:t>
            </a:r>
            <a:r>
              <a:rPr lang="it-IT" sz="2000" dirty="0"/>
              <a:t>: in questo modello di business i costi rimangono invariati al variare del volume dei beni/servizi prodotti (affitti, stipendi, ammortamento degli impianti di produzione);</a:t>
            </a:r>
          </a:p>
          <a:p>
            <a:r>
              <a:rPr lang="it-IT" sz="2000" b="1" dirty="0"/>
              <a:t>costi variabili</a:t>
            </a:r>
            <a:r>
              <a:rPr lang="it-IT" sz="2000" dirty="0"/>
              <a:t>: i costi variano a seconda dei volumi di beni e servizi prodotti (materie prime);</a:t>
            </a:r>
          </a:p>
          <a:p>
            <a:r>
              <a:rPr lang="it-IT" sz="2000" b="1" dirty="0"/>
              <a:t>economie di scala</a:t>
            </a:r>
            <a:r>
              <a:rPr lang="it-IT" sz="2000" dirty="0"/>
              <a:t>: i costi si abbassano nel momento in cui un’azienda si espande; è il caso di grandi  marchi che hanno agevolazioni di prezzo molto più elevate rispetto ai piccoli produttori.</a:t>
            </a:r>
          </a:p>
        </p:txBody>
      </p:sp>
      <p:sp>
        <p:nvSpPr>
          <p:cNvPr id="7" name="Rettangolo arrotondato 6"/>
          <p:cNvSpPr/>
          <p:nvPr/>
        </p:nvSpPr>
        <p:spPr>
          <a:xfrm>
            <a:off x="333106" y="1606381"/>
            <a:ext cx="1224136" cy="1675924"/>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dirty="0">
                <a:ln w="11430"/>
                <a:solidFill>
                  <a:srgbClr val="0070C0"/>
                </a:solidFill>
                <a:effectLst>
                  <a:outerShdw blurRad="80000" dist="40000" dir="5040000" algn="tl">
                    <a:srgbClr val="000000">
                      <a:alpha val="30000"/>
                    </a:srgbClr>
                  </a:outerShdw>
                </a:effectLst>
              </a:rPr>
              <a:t>9</a:t>
            </a:r>
            <a:endParaRPr lang="it-IT" sz="9600" b="1" cap="none" spc="0" dirty="0">
              <a:ln w="11430"/>
              <a:solidFill>
                <a:srgbClr val="0070C0"/>
              </a:solidFill>
              <a:effectLst>
                <a:outerShdw blurRad="80000" dist="40000" dir="5040000" algn="tl">
                  <a:srgbClr val="000000">
                    <a:alpha val="30000"/>
                  </a:srgbClr>
                </a:outerShdw>
              </a:effectLst>
            </a:endParaRPr>
          </a:p>
        </p:txBody>
      </p:sp>
      <p:sp>
        <p:nvSpPr>
          <p:cNvPr id="8" name="CasellaDiTesto 7"/>
          <p:cNvSpPr txBox="1"/>
          <p:nvPr/>
        </p:nvSpPr>
        <p:spPr>
          <a:xfrm>
            <a:off x="3175" y="3284984"/>
            <a:ext cx="2267744" cy="2009061"/>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sz="1600" b="1" dirty="0"/>
              <a:t>Quali costi dovrà sostenere l’azienda per rendere funzionante il proprio modello di business</a:t>
            </a:r>
            <a:r>
              <a:rPr lang="it-IT" sz="1600" dirty="0"/>
              <a:t>?</a:t>
            </a:r>
            <a:endParaRPr lang="it-IT" sz="1600" b="1" dirty="0"/>
          </a:p>
        </p:txBody>
      </p:sp>
      <p:sp>
        <p:nvSpPr>
          <p:cNvPr id="3" name="AutoShape 6" descr="Risultati immagini per logo nesca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logo nesca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Segnaposto numero diapositiva 21"/>
          <p:cNvSpPr>
            <a:spLocks noGrp="1"/>
          </p:cNvSpPr>
          <p:nvPr>
            <p:ph type="sldNum" sz="quarter" idx="12"/>
          </p:nvPr>
        </p:nvSpPr>
        <p:spPr/>
        <p:txBody>
          <a:bodyPr/>
          <a:lstStyle/>
          <a:p>
            <a:fld id="{06349F4D-CB67-4E87-A733-D2EC9C035131}" type="slidenum">
              <a:rPr lang="it-IT" smtClean="0"/>
              <a:t>30</a:t>
            </a:fld>
            <a:endParaRPr lang="it-IT"/>
          </a:p>
        </p:txBody>
      </p:sp>
      <p:sp>
        <p:nvSpPr>
          <p:cNvPr id="9" name="Rettangolo 8"/>
          <p:cNvSpPr/>
          <p:nvPr/>
        </p:nvSpPr>
        <p:spPr>
          <a:xfrm>
            <a:off x="3175" y="5503819"/>
            <a:ext cx="9140825" cy="1077218"/>
          </a:xfrm>
          <a:prstGeom prst="rect">
            <a:avLst/>
          </a:prstGeom>
          <a:solidFill>
            <a:srgbClr val="FFFF66"/>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600" b="1" dirty="0"/>
              <a:t>Nel processo di mappatura del Business Model Canvas la struttura dei costi viene lasciata come ultimo elemento. Questo perché essa deriva quasi direttamente dalla struttura dei blocchi relativi alle attività chiave, ai partner chiave e alle risorse chiave.</a:t>
            </a:r>
            <a:endParaRPr lang="it-IT" sz="1600" i="1" dirty="0">
              <a:solidFill>
                <a:srgbClr val="FF0000"/>
              </a:solidFill>
            </a:endParaRPr>
          </a:p>
        </p:txBody>
      </p:sp>
      <p:pic>
        <p:nvPicPr>
          <p:cNvPr id="15" name="Picture 18"/>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33106" y="67455"/>
            <a:ext cx="1358573" cy="137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piè di pagina 4">
            <a:extLst>
              <a:ext uri="{FF2B5EF4-FFF2-40B4-BE49-F238E27FC236}">
                <a16:creationId xmlns:a16="http://schemas.microsoft.com/office/drawing/2014/main" id="{4F58F2E6-B535-4A99-B4F6-62E67E93BC37}"/>
              </a:ext>
            </a:extLst>
          </p:cNvPr>
          <p:cNvSpPr>
            <a:spLocks noGrp="1"/>
          </p:cNvSpPr>
          <p:nvPr>
            <p:ph type="ftr" sz="quarter" idx="11"/>
          </p:nvPr>
        </p:nvSpPr>
        <p:spPr>
          <a:xfrm>
            <a:off x="226434" y="6520259"/>
            <a:ext cx="8666046"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3015516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aborazione 7"/>
          <p:cNvSpPr/>
          <p:nvPr/>
        </p:nvSpPr>
        <p:spPr>
          <a:xfrm>
            <a:off x="461054" y="930110"/>
            <a:ext cx="8321918" cy="5409748"/>
          </a:xfrm>
          <a:prstGeom prst="flowChartProcess">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b="1" dirty="0"/>
          </a:p>
        </p:txBody>
      </p:sp>
      <p:sp>
        <p:nvSpPr>
          <p:cNvPr id="3" name="Segnaposto numero diapositiva 2"/>
          <p:cNvSpPr>
            <a:spLocks noGrp="1"/>
          </p:cNvSpPr>
          <p:nvPr>
            <p:ph type="sldNum" sz="quarter" idx="12"/>
          </p:nvPr>
        </p:nvSpPr>
        <p:spPr>
          <a:xfrm>
            <a:off x="8318312" y="6453336"/>
            <a:ext cx="457200" cy="365125"/>
          </a:xfrm>
        </p:spPr>
        <p:txBody>
          <a:bodyPr/>
          <a:lstStyle/>
          <a:p>
            <a:fld id="{06349F4D-CB67-4E87-A733-D2EC9C035131}" type="slidenum">
              <a:rPr lang="it-IT" smtClean="0"/>
              <a:t>31</a:t>
            </a:fld>
            <a:endParaRPr lang="it-IT" dirty="0"/>
          </a:p>
        </p:txBody>
      </p:sp>
      <p:sp>
        <p:nvSpPr>
          <p:cNvPr id="4" name="CasellaDiTesto 3"/>
          <p:cNvSpPr txBox="1"/>
          <p:nvPr/>
        </p:nvSpPr>
        <p:spPr>
          <a:xfrm>
            <a:off x="402996" y="354722"/>
            <a:ext cx="8379976" cy="461665"/>
          </a:xfrm>
          <a:prstGeom prst="rect">
            <a:avLst/>
          </a:prstGeom>
          <a:noFill/>
        </p:spPr>
        <p:txBody>
          <a:bodyPr wrap="square" rtlCol="0">
            <a:spAutoFit/>
          </a:bodyPr>
          <a:lstStyle/>
          <a:p>
            <a:pPr algn="ctr"/>
            <a:r>
              <a:rPr lang="it-IT" sz="2400" b="1" dirty="0"/>
              <a:t>BMC Giovanni Rana – </a:t>
            </a:r>
            <a:r>
              <a:rPr lang="it-IT" sz="2400" b="1" dirty="0" err="1"/>
              <a:t>Customer</a:t>
            </a:r>
            <a:r>
              <a:rPr lang="it-IT" sz="2400" b="1" dirty="0"/>
              <a:t> </a:t>
            </a:r>
            <a:r>
              <a:rPr lang="it-IT" sz="2400" b="1" dirty="0" err="1"/>
              <a:t>segments</a:t>
            </a:r>
            <a:endParaRPr lang="it-IT" sz="2400" b="1" dirty="0"/>
          </a:p>
        </p:txBody>
      </p:sp>
      <p:pic>
        <p:nvPicPr>
          <p:cNvPr id="19" name="Immagine 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5513" y="4814747"/>
            <a:ext cx="2142084" cy="1470078"/>
          </a:xfrm>
          <a:prstGeom prst="rect">
            <a:avLst/>
          </a:prstGeom>
          <a:noFill/>
          <a:ln w="28575">
            <a:solidFill>
              <a:srgbClr val="FFC000"/>
            </a:solidFill>
          </a:ln>
        </p:spPr>
      </p:pic>
      <p:sp>
        <p:nvSpPr>
          <p:cNvPr id="10" name="CasellaDiTesto 9"/>
          <p:cNvSpPr txBox="1"/>
          <p:nvPr/>
        </p:nvSpPr>
        <p:spPr>
          <a:xfrm>
            <a:off x="461054" y="2698994"/>
            <a:ext cx="1771332"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000" b="1" dirty="0"/>
              <a:t>GDO</a:t>
            </a:r>
          </a:p>
          <a:p>
            <a:pPr algn="ctr"/>
            <a:r>
              <a:rPr lang="it-IT" sz="2000" b="1" dirty="0"/>
              <a:t>Negozi al dettaglio</a:t>
            </a:r>
          </a:p>
          <a:p>
            <a:pPr algn="ctr"/>
            <a:r>
              <a:rPr lang="it-IT" sz="1600" b="1" i="1" dirty="0">
                <a:solidFill>
                  <a:srgbClr val="FF0000"/>
                </a:solidFill>
              </a:rPr>
              <a:t>Conquistare spazi nel banco frigo</a:t>
            </a:r>
            <a:endParaRPr lang="it-IT" sz="2000" b="1" i="1" dirty="0">
              <a:solidFill>
                <a:srgbClr val="FF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0888" y="980728"/>
            <a:ext cx="2132617" cy="2127611"/>
          </a:xfrm>
          <a:prstGeom prst="rect">
            <a:avLst/>
          </a:prstGeom>
          <a:noFill/>
          <a:ln w="2857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descr="Risultati immagini per esposizioni banco frigo esselung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391218"/>
            <a:ext cx="3352020" cy="2369878"/>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sp>
        <p:nvSpPr>
          <p:cNvPr id="11" name="Freccia circolare a destra 10"/>
          <p:cNvSpPr/>
          <p:nvPr/>
        </p:nvSpPr>
        <p:spPr>
          <a:xfrm rot="17328740">
            <a:off x="5007364" y="4306617"/>
            <a:ext cx="1014784" cy="2776296"/>
          </a:xfrm>
          <a:prstGeom prst="curvedRightArrow">
            <a:avLst>
              <a:gd name="adj1" fmla="val 25000"/>
              <a:gd name="adj2" fmla="val 71034"/>
              <a:gd name="adj3" fmla="val 550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Freccia circolare a sinistra 19"/>
          <p:cNvSpPr/>
          <p:nvPr/>
        </p:nvSpPr>
        <p:spPr>
          <a:xfrm rot="16200000">
            <a:off x="5018882" y="389828"/>
            <a:ext cx="1122460" cy="2880320"/>
          </a:xfrm>
          <a:prstGeom prst="curvedLeftArrow">
            <a:avLst>
              <a:gd name="adj1" fmla="val 25000"/>
              <a:gd name="adj2" fmla="val 50000"/>
              <a:gd name="adj3" fmla="val 773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Freccia in giù 11"/>
          <p:cNvSpPr/>
          <p:nvPr/>
        </p:nvSpPr>
        <p:spPr>
          <a:xfrm rot="16200000">
            <a:off x="2351344" y="3126430"/>
            <a:ext cx="661538" cy="89945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2" name="CasellaDiTesto 21"/>
          <p:cNvSpPr txBox="1"/>
          <p:nvPr/>
        </p:nvSpPr>
        <p:spPr>
          <a:xfrm>
            <a:off x="589298" y="4935731"/>
            <a:ext cx="1641104" cy="1328023"/>
          </a:xfrm>
          <a:prstGeom prst="round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t>Prodotti con marchio Rana</a:t>
            </a:r>
          </a:p>
        </p:txBody>
      </p:sp>
      <p:sp>
        <p:nvSpPr>
          <p:cNvPr id="46" name="CasellaDiTesto 45"/>
          <p:cNvSpPr txBox="1"/>
          <p:nvPr/>
        </p:nvSpPr>
        <p:spPr>
          <a:xfrm>
            <a:off x="2358646" y="4947395"/>
            <a:ext cx="1853314" cy="1293971"/>
          </a:xfrm>
          <a:prstGeom prst="round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1400" b="1" dirty="0"/>
              <a:t>Prodotti private label/ marchi delle catene commerciali</a:t>
            </a:r>
          </a:p>
        </p:txBody>
      </p:sp>
      <p:sp>
        <p:nvSpPr>
          <p:cNvPr id="2" name="Segnaposto piè di pagina 1">
            <a:extLst>
              <a:ext uri="{FF2B5EF4-FFF2-40B4-BE49-F238E27FC236}">
                <a16:creationId xmlns:a16="http://schemas.microsoft.com/office/drawing/2014/main" id="{3A976692-72EE-43AF-8FEB-92E226A4EADA}"/>
              </a:ext>
            </a:extLst>
          </p:cNvPr>
          <p:cNvSpPr>
            <a:spLocks noGrp="1"/>
          </p:cNvSpPr>
          <p:nvPr>
            <p:ph type="ftr" sz="quarter" idx="11"/>
          </p:nvPr>
        </p:nvSpPr>
        <p:spPr>
          <a:xfrm>
            <a:off x="589298" y="6387763"/>
            <a:ext cx="7852878"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3140456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2920" y="530352"/>
            <a:ext cx="8183880" cy="954432"/>
          </a:xfrm>
        </p:spPr>
        <p:txBody>
          <a:bodyPr>
            <a:normAutofit/>
          </a:bodyPr>
          <a:lstStyle/>
          <a:p>
            <a:pPr marL="0" indent="0" algn="ctr">
              <a:buNone/>
            </a:pPr>
            <a:r>
              <a:rPr lang="it-IT" sz="2400" b="1" dirty="0"/>
              <a:t>BMC Giovanni Rana – Value </a:t>
            </a:r>
            <a:r>
              <a:rPr lang="it-IT" sz="2400" b="1" dirty="0" err="1"/>
              <a:t>Proposition</a:t>
            </a:r>
            <a:endParaRPr lang="it-IT" sz="2400" b="1" dirty="0"/>
          </a:p>
        </p:txBody>
      </p:sp>
      <p:sp>
        <p:nvSpPr>
          <p:cNvPr id="5" name="Segnaposto numero diapositiva 4"/>
          <p:cNvSpPr>
            <a:spLocks noGrp="1"/>
          </p:cNvSpPr>
          <p:nvPr>
            <p:ph type="sldNum" sz="quarter" idx="12"/>
          </p:nvPr>
        </p:nvSpPr>
        <p:spPr/>
        <p:txBody>
          <a:bodyPr/>
          <a:lstStyle/>
          <a:p>
            <a:fld id="{06349F4D-CB67-4E87-A733-D2EC9C035131}" type="slidenum">
              <a:rPr lang="it-IT" smtClean="0"/>
              <a:t>32</a:t>
            </a:fld>
            <a:endParaRPr lang="it-IT"/>
          </a:p>
        </p:txBody>
      </p:sp>
      <p:sp>
        <p:nvSpPr>
          <p:cNvPr id="6" name="Elaborazione 5"/>
          <p:cNvSpPr/>
          <p:nvPr/>
        </p:nvSpPr>
        <p:spPr>
          <a:xfrm>
            <a:off x="384672" y="1268760"/>
            <a:ext cx="8280920" cy="4885295"/>
          </a:xfrm>
          <a:prstGeom prst="flowChartProcess">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pic>
        <p:nvPicPr>
          <p:cNvPr id="11268" name="Picture 4" descr="Risultati immagini per prodotti giovanni r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72" y="907088"/>
            <a:ext cx="4358682" cy="22596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613" y="2760259"/>
            <a:ext cx="2990570" cy="158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descr="Risultati immagini per prodotti giovanni r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671" y="2811307"/>
            <a:ext cx="1125125"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99" y="4588691"/>
            <a:ext cx="2145014" cy="15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4456281"/>
            <a:ext cx="1295360" cy="1563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1412776"/>
            <a:ext cx="3201749" cy="4475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piè di pagina 1">
            <a:extLst>
              <a:ext uri="{FF2B5EF4-FFF2-40B4-BE49-F238E27FC236}">
                <a16:creationId xmlns:a16="http://schemas.microsoft.com/office/drawing/2014/main" id="{DF67D52A-FB69-4AD5-89A6-0EFF4BCBFD0A}"/>
              </a:ext>
            </a:extLst>
          </p:cNvPr>
          <p:cNvSpPr>
            <a:spLocks noGrp="1"/>
          </p:cNvSpPr>
          <p:nvPr>
            <p:ph type="ftr" sz="quarter" idx="11"/>
          </p:nvPr>
        </p:nvSpPr>
        <p:spPr>
          <a:xfrm>
            <a:off x="502920" y="6448251"/>
            <a:ext cx="7874279"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2211685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421431" y="841574"/>
            <a:ext cx="8379976" cy="5544616"/>
          </a:xfrm>
          <a:prstGeom prst="rec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 name="Segnaposto numero diapositiva 2"/>
          <p:cNvSpPr>
            <a:spLocks noGrp="1"/>
          </p:cNvSpPr>
          <p:nvPr>
            <p:ph type="sldNum" sz="quarter" idx="12"/>
          </p:nvPr>
        </p:nvSpPr>
        <p:spPr>
          <a:xfrm>
            <a:off x="8318312" y="6453336"/>
            <a:ext cx="457200" cy="365125"/>
          </a:xfrm>
        </p:spPr>
        <p:txBody>
          <a:bodyPr/>
          <a:lstStyle/>
          <a:p>
            <a:fld id="{06349F4D-CB67-4E87-A733-D2EC9C035131}" type="slidenum">
              <a:rPr lang="it-IT" smtClean="0"/>
              <a:t>33</a:t>
            </a:fld>
            <a:endParaRPr lang="it-IT" dirty="0"/>
          </a:p>
        </p:txBody>
      </p:sp>
      <p:sp>
        <p:nvSpPr>
          <p:cNvPr id="4" name="CasellaDiTesto 3"/>
          <p:cNvSpPr txBox="1"/>
          <p:nvPr/>
        </p:nvSpPr>
        <p:spPr>
          <a:xfrm>
            <a:off x="393529" y="396605"/>
            <a:ext cx="8379976" cy="461665"/>
          </a:xfrm>
          <a:prstGeom prst="rect">
            <a:avLst/>
          </a:prstGeom>
          <a:noFill/>
        </p:spPr>
        <p:txBody>
          <a:bodyPr wrap="square" rtlCol="0">
            <a:spAutoFit/>
          </a:bodyPr>
          <a:lstStyle/>
          <a:p>
            <a:pPr algn="ctr"/>
            <a:r>
              <a:rPr lang="it-IT" sz="2400" b="1" dirty="0"/>
              <a:t>BMC Giovanni Rana – </a:t>
            </a:r>
            <a:r>
              <a:rPr lang="it-IT" sz="2400" b="1" dirty="0" err="1"/>
              <a:t>Channels</a:t>
            </a:r>
            <a:endParaRPr lang="it-IT" sz="2400" b="1" dirty="0"/>
          </a:p>
        </p:txBody>
      </p:sp>
      <p:sp>
        <p:nvSpPr>
          <p:cNvPr id="21" name="CasellaDiTesto 20"/>
          <p:cNvSpPr txBox="1"/>
          <p:nvPr/>
        </p:nvSpPr>
        <p:spPr>
          <a:xfrm>
            <a:off x="5004048" y="3861048"/>
            <a:ext cx="309303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400" b="1" i="1" dirty="0"/>
              <a:t>Supermercati</a:t>
            </a:r>
          </a:p>
          <a:p>
            <a:r>
              <a:rPr lang="it-IT" sz="2400" b="1" i="1" dirty="0"/>
              <a:t>Negozi</a:t>
            </a:r>
          </a:p>
          <a:p>
            <a:r>
              <a:rPr lang="it-IT" sz="2400" b="1" i="1" dirty="0"/>
              <a:t>Punti vendita in genere</a:t>
            </a:r>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19" y="3337152"/>
            <a:ext cx="2466975" cy="2600325"/>
          </a:xfrm>
          <a:prstGeom prst="rect">
            <a:avLst/>
          </a:prstGeom>
          <a:noFill/>
          <a:ln w="57150">
            <a:solidFill>
              <a:srgbClr val="CC9900"/>
            </a:solidFill>
            <a:miter lim="800000"/>
            <a:headEnd/>
            <a:tailEnd/>
          </a:ln>
          <a:extLst>
            <a:ext uri="{909E8E84-426E-40DD-AFC4-6F175D3DCCD1}">
              <a14:hiddenFill xmlns:a14="http://schemas.microsoft.com/office/drawing/2010/main">
                <a:solidFill>
                  <a:schemeClr val="accent1"/>
                </a:solidFill>
              </a14:hiddenFill>
            </a:ext>
          </a:extLst>
        </p:spPr>
      </p:pic>
      <p:sp>
        <p:nvSpPr>
          <p:cNvPr id="5" name="Freccia a destra 4"/>
          <p:cNvSpPr/>
          <p:nvPr/>
        </p:nvSpPr>
        <p:spPr>
          <a:xfrm>
            <a:off x="3370694" y="4313278"/>
            <a:ext cx="177737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EC0DD3CD-EC3E-40D1-A013-B1BDED42C6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067328"/>
            <a:ext cx="1801368" cy="1801368"/>
          </a:xfrm>
          <a:prstGeom prst="rect">
            <a:avLst/>
          </a:prstGeom>
        </p:spPr>
      </p:pic>
      <p:pic>
        <p:nvPicPr>
          <p:cNvPr id="13" name="Immagine 12">
            <a:extLst>
              <a:ext uri="{FF2B5EF4-FFF2-40B4-BE49-F238E27FC236}">
                <a16:creationId xmlns:a16="http://schemas.microsoft.com/office/drawing/2014/main" id="{AE1B28FF-E6F9-4F49-9DC2-4916B50B5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1113590"/>
            <a:ext cx="3318798" cy="2214060"/>
          </a:xfrm>
          <a:prstGeom prst="rect">
            <a:avLst/>
          </a:prstGeom>
        </p:spPr>
      </p:pic>
      <p:sp>
        <p:nvSpPr>
          <p:cNvPr id="14" name="Segnaposto piè di pagina 13">
            <a:extLst>
              <a:ext uri="{FF2B5EF4-FFF2-40B4-BE49-F238E27FC236}">
                <a16:creationId xmlns:a16="http://schemas.microsoft.com/office/drawing/2014/main" id="{1CD4FF98-1185-45F8-9AA3-8D6A5B77CD7F}"/>
              </a:ext>
            </a:extLst>
          </p:cNvPr>
          <p:cNvSpPr>
            <a:spLocks noGrp="1"/>
          </p:cNvSpPr>
          <p:nvPr>
            <p:ph type="ftr" sz="quarter" idx="11"/>
          </p:nvPr>
        </p:nvSpPr>
        <p:spPr>
          <a:xfrm>
            <a:off x="368488" y="6453336"/>
            <a:ext cx="7949824"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1653959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64820" y="1001208"/>
            <a:ext cx="8379976" cy="5553009"/>
          </a:xfrm>
          <a:prstGeom prst="rec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3" name="Segnaposto numero diapositiva 2"/>
          <p:cNvSpPr>
            <a:spLocks noGrp="1"/>
          </p:cNvSpPr>
          <p:nvPr>
            <p:ph type="sldNum" sz="quarter" idx="12"/>
          </p:nvPr>
        </p:nvSpPr>
        <p:spPr>
          <a:xfrm>
            <a:off x="8318312" y="6453336"/>
            <a:ext cx="457200" cy="365125"/>
          </a:xfrm>
        </p:spPr>
        <p:txBody>
          <a:bodyPr/>
          <a:lstStyle/>
          <a:p>
            <a:fld id="{06349F4D-CB67-4E87-A733-D2EC9C035131}" type="slidenum">
              <a:rPr lang="it-IT" smtClean="0"/>
              <a:t>34</a:t>
            </a:fld>
            <a:endParaRPr lang="it-IT" dirty="0"/>
          </a:p>
        </p:txBody>
      </p:sp>
      <p:sp>
        <p:nvSpPr>
          <p:cNvPr id="4" name="CasellaDiTesto 3"/>
          <p:cNvSpPr txBox="1"/>
          <p:nvPr/>
        </p:nvSpPr>
        <p:spPr>
          <a:xfrm>
            <a:off x="464820" y="354722"/>
            <a:ext cx="8379976" cy="461665"/>
          </a:xfrm>
          <a:prstGeom prst="rect">
            <a:avLst/>
          </a:prstGeom>
          <a:noFill/>
        </p:spPr>
        <p:txBody>
          <a:bodyPr wrap="square" rtlCol="0">
            <a:spAutoFit/>
          </a:bodyPr>
          <a:lstStyle/>
          <a:p>
            <a:pPr algn="ctr"/>
            <a:r>
              <a:rPr lang="it-IT" sz="2400" b="1" dirty="0"/>
              <a:t>BMC Giovanni Rana – </a:t>
            </a:r>
            <a:r>
              <a:rPr lang="it-IT" sz="2400" b="1" dirty="0" err="1"/>
              <a:t>Customer</a:t>
            </a:r>
            <a:r>
              <a:rPr lang="it-IT" sz="2400" b="1" dirty="0"/>
              <a:t> </a:t>
            </a:r>
            <a:r>
              <a:rPr lang="it-IT" sz="2400" b="1" dirty="0" err="1"/>
              <a:t>Relationships</a:t>
            </a:r>
            <a:endParaRPr lang="it-IT" sz="2400" b="1" dirty="0"/>
          </a:p>
        </p:txBody>
      </p:sp>
      <p:pic>
        <p:nvPicPr>
          <p:cNvPr id="23" name="Immagine 2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208" y="1034992"/>
            <a:ext cx="3507736" cy="2282643"/>
          </a:xfrm>
          <a:prstGeom prst="rect">
            <a:avLst/>
          </a:prstGeom>
          <a:solidFill>
            <a:srgbClr val="FFFF66"/>
          </a:solidFill>
          <a:ln w="28575">
            <a:solidFill>
              <a:srgbClr val="FFC000"/>
            </a:solidFill>
          </a:ln>
        </p:spPr>
      </p:pic>
      <p:pic>
        <p:nvPicPr>
          <p:cNvPr id="1331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328170" y="1034992"/>
            <a:ext cx="4213910" cy="2282643"/>
          </a:xfrm>
          <a:prstGeom prst="rect">
            <a:avLst/>
          </a:prstGeom>
          <a:noFill/>
          <a:ln w="57150">
            <a:solidFill>
              <a:srgbClr val="CC9900"/>
            </a:solidFill>
            <a:miter lim="800000"/>
            <a:headEnd/>
            <a:tailEnd/>
          </a:ln>
          <a:extLst>
            <a:ext uri="{909E8E84-426E-40DD-AFC4-6F175D3DCCD1}">
              <a14:hiddenFill xmlns:a14="http://schemas.microsoft.com/office/drawing/2010/main">
                <a:solidFill>
                  <a:schemeClr val="accent1"/>
                </a:solidFill>
              </a14:hiddenFill>
            </a:ext>
          </a:extLst>
        </p:spPr>
      </p:pic>
      <p:pic>
        <p:nvPicPr>
          <p:cNvPr id="13315"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8062" y="3428999"/>
            <a:ext cx="5599607" cy="2282643"/>
          </a:xfrm>
          <a:prstGeom prst="rect">
            <a:avLst/>
          </a:prstGeom>
          <a:noFill/>
          <a:ln w="38100">
            <a:solidFill>
              <a:srgbClr val="CC9900"/>
            </a:solidFill>
            <a:miter lim="800000"/>
            <a:headEnd/>
            <a:tailEnd/>
          </a:ln>
          <a:extLst>
            <a:ext uri="{909E8E84-426E-40DD-AFC4-6F175D3DCCD1}">
              <a14:hiddenFill xmlns:a14="http://schemas.microsoft.com/office/drawing/2010/main">
                <a:solidFill>
                  <a:schemeClr val="accent1"/>
                </a:solidFill>
              </a14:hiddenFill>
            </a:ext>
          </a:extLst>
        </p:spPr>
      </p:pic>
      <p:sp>
        <p:nvSpPr>
          <p:cNvPr id="2" name="CasellaDiTesto 1">
            <a:extLst>
              <a:ext uri="{FF2B5EF4-FFF2-40B4-BE49-F238E27FC236}">
                <a16:creationId xmlns:a16="http://schemas.microsoft.com/office/drawing/2014/main" id="{B5F5D041-1C6D-4C13-95BB-C9C5CC45F76B}"/>
              </a:ext>
            </a:extLst>
          </p:cNvPr>
          <p:cNvSpPr txBox="1"/>
          <p:nvPr/>
        </p:nvSpPr>
        <p:spPr>
          <a:xfrm>
            <a:off x="6435125" y="3717032"/>
            <a:ext cx="1883187" cy="1754326"/>
          </a:xfrm>
          <a:prstGeom prst="rect">
            <a:avLst/>
          </a:prstGeom>
          <a:noFill/>
        </p:spPr>
        <p:txBody>
          <a:bodyPr wrap="square" rtlCol="0">
            <a:spAutoFit/>
          </a:bodyPr>
          <a:lstStyle/>
          <a:p>
            <a:r>
              <a:rPr lang="it-IT" dirty="0"/>
              <a:t>Giovanni Rana nei suoi messaggi promozionali «ci mette la faccia»</a:t>
            </a:r>
            <a:endParaRPr lang="en-GB" dirty="0"/>
          </a:p>
        </p:txBody>
      </p:sp>
      <p:sp>
        <p:nvSpPr>
          <p:cNvPr id="5" name="Segnaposto piè di pagina 4">
            <a:extLst>
              <a:ext uri="{FF2B5EF4-FFF2-40B4-BE49-F238E27FC236}">
                <a16:creationId xmlns:a16="http://schemas.microsoft.com/office/drawing/2014/main" id="{BFD6BC76-89C7-4181-B970-6368E3B9904C}"/>
              </a:ext>
            </a:extLst>
          </p:cNvPr>
          <p:cNvSpPr>
            <a:spLocks noGrp="1"/>
          </p:cNvSpPr>
          <p:nvPr>
            <p:ph type="ftr" sz="quarter" idx="11"/>
          </p:nvPr>
        </p:nvSpPr>
        <p:spPr>
          <a:xfrm>
            <a:off x="560208" y="6453336"/>
            <a:ext cx="7959510"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1039343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391241" y="955011"/>
            <a:ext cx="8379976" cy="5521170"/>
          </a:xfrm>
          <a:prstGeom prst="rec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 name="Segnaposto numero diapositiva 2"/>
          <p:cNvSpPr>
            <a:spLocks noGrp="1"/>
          </p:cNvSpPr>
          <p:nvPr>
            <p:ph type="sldNum" sz="quarter" idx="12"/>
          </p:nvPr>
        </p:nvSpPr>
        <p:spPr>
          <a:xfrm>
            <a:off x="8318312" y="6453336"/>
            <a:ext cx="457200" cy="365125"/>
          </a:xfrm>
        </p:spPr>
        <p:txBody>
          <a:bodyPr/>
          <a:lstStyle/>
          <a:p>
            <a:fld id="{06349F4D-CB67-4E87-A733-D2EC9C035131}" type="slidenum">
              <a:rPr lang="it-IT" smtClean="0"/>
              <a:t>35</a:t>
            </a:fld>
            <a:endParaRPr lang="it-IT" dirty="0"/>
          </a:p>
        </p:txBody>
      </p:sp>
      <p:sp>
        <p:nvSpPr>
          <p:cNvPr id="4" name="CasellaDiTesto 3"/>
          <p:cNvSpPr txBox="1"/>
          <p:nvPr/>
        </p:nvSpPr>
        <p:spPr>
          <a:xfrm>
            <a:off x="395536" y="354722"/>
            <a:ext cx="8379976" cy="461665"/>
          </a:xfrm>
          <a:prstGeom prst="rect">
            <a:avLst/>
          </a:prstGeom>
          <a:noFill/>
        </p:spPr>
        <p:txBody>
          <a:bodyPr wrap="square" rtlCol="0">
            <a:spAutoFit/>
          </a:bodyPr>
          <a:lstStyle/>
          <a:p>
            <a:pPr algn="ctr"/>
            <a:r>
              <a:rPr lang="it-IT" sz="2400" b="1" dirty="0"/>
              <a:t>BMC Giovanni Rana – </a:t>
            </a:r>
            <a:r>
              <a:rPr lang="it-IT" sz="2400" b="1" dirty="0" err="1"/>
              <a:t>Key</a:t>
            </a:r>
            <a:r>
              <a:rPr lang="it-IT" sz="2400" b="1" dirty="0"/>
              <a:t> </a:t>
            </a:r>
            <a:r>
              <a:rPr lang="it-IT" sz="2400" b="1" dirty="0" err="1"/>
              <a:t>Activities</a:t>
            </a:r>
            <a:endParaRPr lang="it-IT" sz="2400" b="1" dirty="0"/>
          </a:p>
        </p:txBody>
      </p:sp>
      <p:pic>
        <p:nvPicPr>
          <p:cNvPr id="33" name="Immagine 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8990" y="949331"/>
            <a:ext cx="1728192" cy="1507123"/>
          </a:xfrm>
          <a:prstGeom prst="rect">
            <a:avLst/>
          </a:prstGeom>
          <a:noFill/>
          <a:ln w="38100">
            <a:solidFill>
              <a:srgbClr val="CC9900"/>
            </a:solidFill>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6" y="3184976"/>
            <a:ext cx="2771775" cy="1685925"/>
          </a:xfrm>
          <a:prstGeom prst="rect">
            <a:avLst/>
          </a:prstGeom>
          <a:noFill/>
          <a:ln w="9525">
            <a:solidFill>
              <a:srgbClr val="CC9900"/>
            </a:solidFill>
            <a:miter lim="800000"/>
            <a:headEnd/>
            <a:tailEnd/>
          </a:ln>
          <a:extLst>
            <a:ext uri="{909E8E84-426E-40DD-AFC4-6F175D3DCCD1}">
              <a14:hiddenFill xmlns:a14="http://schemas.microsoft.com/office/drawing/2010/main">
                <a:solidFill>
                  <a:schemeClr val="accent1"/>
                </a:solidFill>
              </a14:hiddenFill>
            </a:ext>
          </a:extLst>
        </p:spPr>
      </p:pic>
      <p:sp>
        <p:nvSpPr>
          <p:cNvPr id="5" name="CasellaDiTesto 4"/>
          <p:cNvSpPr txBox="1"/>
          <p:nvPr/>
        </p:nvSpPr>
        <p:spPr>
          <a:xfrm>
            <a:off x="5004048" y="1953021"/>
            <a:ext cx="277177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dirty="0"/>
              <a:t>Attività per affermare e sostenere il marchio di fabbrica e i marchi di prodotto</a:t>
            </a:r>
          </a:p>
        </p:txBody>
      </p:sp>
      <p:sp>
        <p:nvSpPr>
          <p:cNvPr id="11" name="CasellaDiTesto 10"/>
          <p:cNvSpPr txBox="1"/>
          <p:nvPr/>
        </p:nvSpPr>
        <p:spPr>
          <a:xfrm>
            <a:off x="3188990" y="2284691"/>
            <a:ext cx="172819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a:t>R&amp;S di nuove ricette e nuovi gusti</a:t>
            </a:r>
          </a:p>
        </p:txBody>
      </p:sp>
      <p:pic>
        <p:nvPicPr>
          <p:cNvPr id="5124" name="Picture 4" descr="Risultati immagini per giovanni rana impianti produttiv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245686"/>
            <a:ext cx="4265411" cy="3198074"/>
          </a:xfrm>
          <a:prstGeom prst="rect">
            <a:avLst/>
          </a:prstGeom>
          <a:noFill/>
          <a:ln w="38100">
            <a:solidFill>
              <a:srgbClr val="CC9900"/>
            </a:solidFill>
          </a:ln>
          <a:extLst>
            <a:ext uri="{909E8E84-426E-40DD-AFC4-6F175D3DCCD1}">
              <a14:hiddenFill xmlns:a14="http://schemas.microsoft.com/office/drawing/2010/main">
                <a:solidFill>
                  <a:srgbClr val="FFFFFF"/>
                </a:solidFill>
              </a14:hiddenFill>
            </a:ext>
          </a:extLst>
        </p:spPr>
      </p:pic>
      <p:sp>
        <p:nvSpPr>
          <p:cNvPr id="20" name="CasellaDiTesto 19"/>
          <p:cNvSpPr txBox="1"/>
          <p:nvPr/>
        </p:nvSpPr>
        <p:spPr>
          <a:xfrm>
            <a:off x="4917182" y="4870901"/>
            <a:ext cx="174305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a:t>Attività di produzione</a:t>
            </a:r>
          </a:p>
        </p:txBody>
      </p:sp>
      <p:sp>
        <p:nvSpPr>
          <p:cNvPr id="47" name="CasellaDiTesto 46"/>
          <p:cNvSpPr txBox="1"/>
          <p:nvPr/>
        </p:nvSpPr>
        <p:spPr>
          <a:xfrm>
            <a:off x="6724811" y="4870901"/>
            <a:ext cx="204640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a:t>Attività commerciale</a:t>
            </a:r>
          </a:p>
        </p:txBody>
      </p:sp>
      <p:pic>
        <p:nvPicPr>
          <p:cNvPr id="15" name="Immagine 14">
            <a:extLst>
              <a:ext uri="{FF2B5EF4-FFF2-40B4-BE49-F238E27FC236}">
                <a16:creationId xmlns:a16="http://schemas.microsoft.com/office/drawing/2014/main" id="{42976446-CE6C-47C3-8C6A-FCFC4AA120FE}"/>
              </a:ext>
            </a:extLst>
          </p:cNvPr>
          <p:cNvPicPr/>
          <p:nvPr/>
        </p:nvPicPr>
        <p:blipFill rotWithShape="1">
          <a:blip r:embed="rId5" cstate="print">
            <a:extLst>
              <a:ext uri="{28A0092B-C50C-407E-A947-70E740481C1C}">
                <a14:useLocalDpi xmlns:a14="http://schemas.microsoft.com/office/drawing/2010/main" val="0"/>
              </a:ext>
            </a:extLst>
          </a:blip>
          <a:srcRect l="477" t="7923" r="38386" b="12754"/>
          <a:stretch/>
        </p:blipFill>
        <p:spPr bwMode="auto">
          <a:xfrm>
            <a:off x="699946" y="1129514"/>
            <a:ext cx="2071854" cy="1651413"/>
          </a:xfrm>
          <a:prstGeom prst="rect">
            <a:avLst/>
          </a:prstGeom>
          <a:noFill/>
          <a:ln w="38100" cap="flat" cmpd="sng" algn="ctr">
            <a:solidFill>
              <a:srgbClr val="CC99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6" name="Segnaposto piè di pagina 5">
            <a:extLst>
              <a:ext uri="{FF2B5EF4-FFF2-40B4-BE49-F238E27FC236}">
                <a16:creationId xmlns:a16="http://schemas.microsoft.com/office/drawing/2014/main" id="{6F1DFF32-EB64-412D-AC62-C741D2828E2B}"/>
              </a:ext>
            </a:extLst>
          </p:cNvPr>
          <p:cNvSpPr>
            <a:spLocks noGrp="1"/>
          </p:cNvSpPr>
          <p:nvPr>
            <p:ph type="ftr" sz="quarter" idx="11"/>
          </p:nvPr>
        </p:nvSpPr>
        <p:spPr>
          <a:xfrm>
            <a:off x="395536" y="6448251"/>
            <a:ext cx="7922776"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127711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451587" y="742564"/>
            <a:ext cx="8196859" cy="5134707"/>
          </a:xfrm>
          <a:prstGeom prst="rec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 name="Segnaposto numero diapositiva 2"/>
          <p:cNvSpPr>
            <a:spLocks noGrp="1"/>
          </p:cNvSpPr>
          <p:nvPr>
            <p:ph type="sldNum" sz="quarter" idx="12"/>
          </p:nvPr>
        </p:nvSpPr>
        <p:spPr>
          <a:xfrm>
            <a:off x="8318312" y="6453336"/>
            <a:ext cx="457200" cy="365125"/>
          </a:xfrm>
        </p:spPr>
        <p:txBody>
          <a:bodyPr/>
          <a:lstStyle/>
          <a:p>
            <a:fld id="{06349F4D-CB67-4E87-A733-D2EC9C035131}" type="slidenum">
              <a:rPr lang="it-IT" smtClean="0"/>
              <a:t>36</a:t>
            </a:fld>
            <a:endParaRPr lang="it-IT" dirty="0"/>
          </a:p>
        </p:txBody>
      </p:sp>
      <p:sp>
        <p:nvSpPr>
          <p:cNvPr id="4" name="CasellaDiTesto 3"/>
          <p:cNvSpPr txBox="1"/>
          <p:nvPr/>
        </p:nvSpPr>
        <p:spPr>
          <a:xfrm>
            <a:off x="395536" y="354722"/>
            <a:ext cx="8379976" cy="461665"/>
          </a:xfrm>
          <a:prstGeom prst="rect">
            <a:avLst/>
          </a:prstGeom>
          <a:noFill/>
        </p:spPr>
        <p:txBody>
          <a:bodyPr wrap="square" rtlCol="0">
            <a:spAutoFit/>
          </a:bodyPr>
          <a:lstStyle/>
          <a:p>
            <a:pPr algn="ctr"/>
            <a:r>
              <a:rPr lang="it-IT" sz="2400" b="1" dirty="0"/>
              <a:t>BMC Giovanni Rana – Key </a:t>
            </a:r>
            <a:r>
              <a:rPr lang="it-IT" sz="2400" b="1" dirty="0" err="1"/>
              <a:t>Resources</a:t>
            </a:r>
            <a:endParaRPr lang="it-IT" sz="2400" b="1" dirty="0"/>
          </a:p>
        </p:txBody>
      </p:sp>
      <p:pic>
        <p:nvPicPr>
          <p:cNvPr id="28" name="Immagine 27" descr="Risultati immagini per fabbrica giovanni ran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908720"/>
            <a:ext cx="2720839" cy="1728192"/>
          </a:xfrm>
          <a:prstGeom prst="rect">
            <a:avLst/>
          </a:prstGeom>
          <a:noFill/>
          <a:ln w="38100">
            <a:solidFill>
              <a:srgbClr val="CC9900"/>
            </a:solidFill>
          </a:ln>
        </p:spPr>
      </p:pic>
      <p:pic>
        <p:nvPicPr>
          <p:cNvPr id="29" name="Immagine 28" descr="Risultati immagini per fabbrica giovanni ran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3892" y="908720"/>
            <a:ext cx="2506260" cy="1728192"/>
          </a:xfrm>
          <a:prstGeom prst="rect">
            <a:avLst/>
          </a:prstGeom>
          <a:noFill/>
          <a:ln w="38100">
            <a:solidFill>
              <a:srgbClr val="CC9900"/>
            </a:solidFill>
          </a:ln>
        </p:spPr>
      </p:pic>
      <p:pic>
        <p:nvPicPr>
          <p:cNvPr id="31" name="Immagine 3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014" y="2786249"/>
            <a:ext cx="2252785" cy="1265885"/>
          </a:xfrm>
          <a:prstGeom prst="rect">
            <a:avLst/>
          </a:prstGeom>
          <a:noFill/>
          <a:ln w="38100">
            <a:solidFill>
              <a:srgbClr val="CC9900"/>
            </a:solidFill>
          </a:ln>
        </p:spPr>
      </p:pic>
      <p:pic>
        <p:nvPicPr>
          <p:cNvPr id="32" name="Immagine 3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014" y="4282574"/>
            <a:ext cx="1316682" cy="1522748"/>
          </a:xfrm>
          <a:prstGeom prst="rect">
            <a:avLst/>
          </a:prstGeom>
          <a:noFill/>
          <a:ln w="38100">
            <a:solidFill>
              <a:srgbClr val="CC9900"/>
            </a:solidFill>
          </a:ln>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3523" y="3623366"/>
            <a:ext cx="1799438" cy="1730039"/>
          </a:xfrm>
          <a:prstGeom prst="rect">
            <a:avLst/>
          </a:prstGeom>
          <a:noFill/>
          <a:ln w="9525">
            <a:solidFill>
              <a:srgbClr val="CC9900"/>
            </a:solidFill>
            <a:miter lim="800000"/>
            <a:headEnd/>
            <a:tailEnd/>
          </a:ln>
          <a:extLst>
            <a:ext uri="{909E8E84-426E-40DD-AFC4-6F175D3DCCD1}">
              <a14:hiddenFill xmlns:a14="http://schemas.microsoft.com/office/drawing/2010/main">
                <a:solidFill>
                  <a:schemeClr val="accent1"/>
                </a:solidFill>
              </a14:hiddenFill>
            </a:ext>
          </a:extLst>
        </p:spPr>
      </p:pic>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2834" y="907604"/>
            <a:ext cx="2494855" cy="1729308"/>
          </a:xfrm>
          <a:prstGeom prst="rect">
            <a:avLst/>
          </a:prstGeom>
          <a:noFill/>
          <a:ln w="9525">
            <a:solidFill>
              <a:srgbClr val="CC9900"/>
            </a:solidFill>
            <a:miter lim="800000"/>
            <a:headEnd/>
            <a:tailEnd/>
          </a:ln>
          <a:extLst>
            <a:ext uri="{909E8E84-426E-40DD-AFC4-6F175D3DCCD1}">
              <a14:hiddenFill xmlns:a14="http://schemas.microsoft.com/office/drawing/2010/main">
                <a:solidFill>
                  <a:schemeClr val="accent1"/>
                </a:solidFill>
              </a14:hiddenFill>
            </a:ext>
          </a:extLst>
        </p:spPr>
      </p:pic>
      <p:pic>
        <p:nvPicPr>
          <p:cNvPr id="1434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3309917"/>
            <a:ext cx="2952328" cy="2017119"/>
          </a:xfrm>
          <a:prstGeom prst="rect">
            <a:avLst/>
          </a:prstGeom>
          <a:noFill/>
          <a:ln w="57150">
            <a:solidFill>
              <a:srgbClr val="CC9900"/>
            </a:solidFill>
            <a:miter lim="800000"/>
            <a:headEnd/>
            <a:tailEnd/>
          </a:ln>
          <a:extLst>
            <a:ext uri="{909E8E84-426E-40DD-AFC4-6F175D3DCCD1}">
              <a14:hiddenFill xmlns:a14="http://schemas.microsoft.com/office/drawing/2010/main">
                <a:solidFill>
                  <a:schemeClr val="accent1"/>
                </a:solidFill>
              </a14:hiddenFill>
            </a:ext>
          </a:extLst>
        </p:spPr>
      </p:pic>
      <p:sp>
        <p:nvSpPr>
          <p:cNvPr id="2" name="Segnaposto piè di pagina 1">
            <a:extLst>
              <a:ext uri="{FF2B5EF4-FFF2-40B4-BE49-F238E27FC236}">
                <a16:creationId xmlns:a16="http://schemas.microsoft.com/office/drawing/2014/main" id="{B281F340-F07C-4B70-9329-3FB46668D65A}"/>
              </a:ext>
            </a:extLst>
          </p:cNvPr>
          <p:cNvSpPr>
            <a:spLocks noGrp="1"/>
          </p:cNvSpPr>
          <p:nvPr>
            <p:ph type="ftr" sz="quarter" idx="11"/>
          </p:nvPr>
        </p:nvSpPr>
        <p:spPr>
          <a:xfrm>
            <a:off x="539552" y="6448251"/>
            <a:ext cx="7850029"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2520166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aborazione 17"/>
          <p:cNvSpPr/>
          <p:nvPr/>
        </p:nvSpPr>
        <p:spPr>
          <a:xfrm>
            <a:off x="494403" y="1092430"/>
            <a:ext cx="8182241" cy="4780505"/>
          </a:xfrm>
          <a:prstGeom prst="flowChartProcess">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 name="Segnaposto numero diapositiva 2"/>
          <p:cNvSpPr>
            <a:spLocks noGrp="1"/>
          </p:cNvSpPr>
          <p:nvPr>
            <p:ph type="sldNum" sz="quarter" idx="12"/>
          </p:nvPr>
        </p:nvSpPr>
        <p:spPr>
          <a:xfrm>
            <a:off x="8318312" y="6453336"/>
            <a:ext cx="457200" cy="365125"/>
          </a:xfrm>
        </p:spPr>
        <p:txBody>
          <a:bodyPr/>
          <a:lstStyle/>
          <a:p>
            <a:fld id="{06349F4D-CB67-4E87-A733-D2EC9C035131}" type="slidenum">
              <a:rPr lang="it-IT" smtClean="0"/>
              <a:t>37</a:t>
            </a:fld>
            <a:endParaRPr lang="it-IT" dirty="0"/>
          </a:p>
        </p:txBody>
      </p:sp>
      <p:sp>
        <p:nvSpPr>
          <p:cNvPr id="4" name="CasellaDiTesto 3"/>
          <p:cNvSpPr txBox="1"/>
          <p:nvPr/>
        </p:nvSpPr>
        <p:spPr>
          <a:xfrm>
            <a:off x="395536" y="354722"/>
            <a:ext cx="8379976" cy="461665"/>
          </a:xfrm>
          <a:prstGeom prst="rect">
            <a:avLst/>
          </a:prstGeom>
          <a:noFill/>
        </p:spPr>
        <p:txBody>
          <a:bodyPr wrap="square" rtlCol="0">
            <a:spAutoFit/>
          </a:bodyPr>
          <a:lstStyle/>
          <a:p>
            <a:pPr algn="ctr"/>
            <a:r>
              <a:rPr lang="it-IT" sz="2400" b="1" dirty="0"/>
              <a:t>BMC Giovanni Rana – </a:t>
            </a:r>
            <a:r>
              <a:rPr lang="it-IT" sz="2400" b="1" dirty="0" err="1"/>
              <a:t>Key</a:t>
            </a:r>
            <a:r>
              <a:rPr lang="it-IT" sz="2400" b="1" dirty="0"/>
              <a:t> </a:t>
            </a:r>
            <a:r>
              <a:rPr lang="it-IT" sz="2400" b="1" dirty="0" err="1"/>
              <a:t>Partners</a:t>
            </a:r>
            <a:endParaRPr lang="it-IT" sz="2400" b="1" dirty="0"/>
          </a:p>
        </p:txBody>
      </p:sp>
      <p:sp>
        <p:nvSpPr>
          <p:cNvPr id="27" name="CasellaDiTesto 26"/>
          <p:cNvSpPr txBox="1"/>
          <p:nvPr/>
        </p:nvSpPr>
        <p:spPr>
          <a:xfrm>
            <a:off x="546274" y="2088119"/>
            <a:ext cx="1465223"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400" b="1" dirty="0"/>
              <a:t>Pubblicitari (?)</a:t>
            </a:r>
            <a:endParaRPr lang="it-IT" b="1" dirty="0"/>
          </a:p>
        </p:txBody>
      </p:sp>
      <p:sp>
        <p:nvSpPr>
          <p:cNvPr id="41" name="CasellaDiTesto 40"/>
          <p:cNvSpPr txBox="1"/>
          <p:nvPr/>
        </p:nvSpPr>
        <p:spPr>
          <a:xfrm>
            <a:off x="546275" y="1467706"/>
            <a:ext cx="1465223"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400" b="1" dirty="0"/>
              <a:t>Fornitori del packaging </a:t>
            </a:r>
            <a:endParaRPr lang="it-IT" b="1"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302572"/>
            <a:ext cx="2341617" cy="1485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descr="Risultati immagini per fari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1556678"/>
            <a:ext cx="2577417" cy="1586103"/>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2832" y="2349729"/>
            <a:ext cx="1462484" cy="1201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8781" y="1412776"/>
            <a:ext cx="1643459" cy="1156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CasellaDiTesto 52"/>
          <p:cNvSpPr txBox="1"/>
          <p:nvPr/>
        </p:nvSpPr>
        <p:spPr>
          <a:xfrm>
            <a:off x="3956002" y="1026290"/>
            <a:ext cx="1465223"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400" b="1" dirty="0"/>
              <a:t>Fornitori di materie prime di qualità</a:t>
            </a:r>
          </a:p>
          <a:p>
            <a:pPr algn="ctr"/>
            <a:r>
              <a:rPr lang="it-IT" sz="1200" b="1" i="1" dirty="0"/>
              <a:t>… filiera produttiva</a:t>
            </a:r>
            <a:endParaRPr lang="it-IT" sz="1600" b="1" i="1" dirty="0"/>
          </a:p>
        </p:txBody>
      </p:sp>
      <p:sp>
        <p:nvSpPr>
          <p:cNvPr id="2" name="CasellaDiTesto 1">
            <a:extLst>
              <a:ext uri="{FF2B5EF4-FFF2-40B4-BE49-F238E27FC236}">
                <a16:creationId xmlns:a16="http://schemas.microsoft.com/office/drawing/2014/main" id="{A692F34A-0A28-4B29-8D6B-3BAC4BA3E3E8}"/>
              </a:ext>
            </a:extLst>
          </p:cNvPr>
          <p:cNvSpPr txBox="1"/>
          <p:nvPr/>
        </p:nvSpPr>
        <p:spPr>
          <a:xfrm>
            <a:off x="546274" y="2950439"/>
            <a:ext cx="2441550" cy="2585323"/>
          </a:xfrm>
          <a:prstGeom prst="rect">
            <a:avLst/>
          </a:prstGeom>
          <a:noFill/>
        </p:spPr>
        <p:txBody>
          <a:bodyPr wrap="square" rtlCol="0">
            <a:spAutoFit/>
          </a:bodyPr>
          <a:lstStyle/>
          <a:p>
            <a:r>
              <a:rPr lang="it-IT" dirty="0"/>
              <a:t>La grande distribuzione:</a:t>
            </a:r>
          </a:p>
          <a:p>
            <a:r>
              <a:rPr lang="it-IT" dirty="0"/>
              <a:t>Esselunga</a:t>
            </a:r>
          </a:p>
          <a:p>
            <a:r>
              <a:rPr lang="it-IT" dirty="0"/>
              <a:t>Coop</a:t>
            </a:r>
          </a:p>
          <a:p>
            <a:r>
              <a:rPr lang="it-IT" dirty="0"/>
              <a:t>Carrefour</a:t>
            </a:r>
          </a:p>
          <a:p>
            <a:r>
              <a:rPr lang="it-IT" dirty="0"/>
              <a:t>Lidl</a:t>
            </a:r>
          </a:p>
          <a:p>
            <a:r>
              <a:rPr lang="it-IT" dirty="0"/>
              <a:t>Auchan</a:t>
            </a:r>
          </a:p>
          <a:p>
            <a:r>
              <a:rPr lang="it-IT" dirty="0"/>
              <a:t>GDO</a:t>
            </a:r>
          </a:p>
          <a:p>
            <a:r>
              <a:rPr lang="it-IT" dirty="0"/>
              <a:t>Penny Market</a:t>
            </a:r>
            <a:endParaRPr lang="en-GB" dirty="0"/>
          </a:p>
        </p:txBody>
      </p:sp>
      <p:pic>
        <p:nvPicPr>
          <p:cNvPr id="6" name="Immagine 5">
            <a:extLst>
              <a:ext uri="{FF2B5EF4-FFF2-40B4-BE49-F238E27FC236}">
                <a16:creationId xmlns:a16="http://schemas.microsoft.com/office/drawing/2014/main" id="{ADE20672-D2CB-426D-B948-79146BFEB5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5248" y="3743490"/>
            <a:ext cx="2659318" cy="1774103"/>
          </a:xfrm>
          <a:prstGeom prst="rect">
            <a:avLst/>
          </a:prstGeom>
        </p:spPr>
      </p:pic>
      <p:sp>
        <p:nvSpPr>
          <p:cNvPr id="7" name="Segnaposto piè di pagina 6">
            <a:extLst>
              <a:ext uri="{FF2B5EF4-FFF2-40B4-BE49-F238E27FC236}">
                <a16:creationId xmlns:a16="http://schemas.microsoft.com/office/drawing/2014/main" id="{D09022A9-9E3C-496F-B4D4-B357FD399528}"/>
              </a:ext>
            </a:extLst>
          </p:cNvPr>
          <p:cNvSpPr>
            <a:spLocks noGrp="1"/>
          </p:cNvSpPr>
          <p:nvPr>
            <p:ph type="ftr" sz="quarter" idx="11"/>
          </p:nvPr>
        </p:nvSpPr>
        <p:spPr>
          <a:xfrm>
            <a:off x="494403" y="6423867"/>
            <a:ext cx="7833781"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2249346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2181407" y="2987823"/>
            <a:ext cx="1526497" cy="18557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6" name="Rettangolo 5"/>
          <p:cNvSpPr/>
          <p:nvPr/>
        </p:nvSpPr>
        <p:spPr>
          <a:xfrm>
            <a:off x="5578787" y="932167"/>
            <a:ext cx="1510187" cy="19597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7" name="Rettangolo 6"/>
          <p:cNvSpPr/>
          <p:nvPr/>
        </p:nvSpPr>
        <p:spPr>
          <a:xfrm>
            <a:off x="5580111" y="2996951"/>
            <a:ext cx="1508863" cy="18557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8" name="Elaborazione 7"/>
          <p:cNvSpPr/>
          <p:nvPr/>
        </p:nvSpPr>
        <p:spPr>
          <a:xfrm>
            <a:off x="7162280" y="899571"/>
            <a:ext cx="1611225" cy="394395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9" name="Rettangolo 8"/>
          <p:cNvSpPr/>
          <p:nvPr/>
        </p:nvSpPr>
        <p:spPr>
          <a:xfrm>
            <a:off x="395537" y="5013176"/>
            <a:ext cx="4276326"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4" name="Rettangolo 13"/>
          <p:cNvSpPr/>
          <p:nvPr/>
        </p:nvSpPr>
        <p:spPr>
          <a:xfrm>
            <a:off x="4824263" y="5013176"/>
            <a:ext cx="3951249"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5" name="Elaborazione 14"/>
          <p:cNvSpPr/>
          <p:nvPr/>
        </p:nvSpPr>
        <p:spPr>
          <a:xfrm>
            <a:off x="3887320" y="919969"/>
            <a:ext cx="1611225" cy="3903159"/>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6" name="Rettangolo 15"/>
          <p:cNvSpPr/>
          <p:nvPr/>
        </p:nvSpPr>
        <p:spPr>
          <a:xfrm>
            <a:off x="2163774" y="932167"/>
            <a:ext cx="1544130" cy="19719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8" name="Elaborazione 17"/>
          <p:cNvSpPr/>
          <p:nvPr/>
        </p:nvSpPr>
        <p:spPr>
          <a:xfrm>
            <a:off x="452984" y="952751"/>
            <a:ext cx="1611225" cy="390315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 name="Segnaposto numero diapositiva 2"/>
          <p:cNvSpPr>
            <a:spLocks noGrp="1"/>
          </p:cNvSpPr>
          <p:nvPr>
            <p:ph type="sldNum" sz="quarter" idx="12"/>
          </p:nvPr>
        </p:nvSpPr>
        <p:spPr>
          <a:xfrm>
            <a:off x="8318312" y="6453336"/>
            <a:ext cx="457200" cy="365125"/>
          </a:xfrm>
        </p:spPr>
        <p:txBody>
          <a:bodyPr/>
          <a:lstStyle/>
          <a:p>
            <a:fld id="{06349F4D-CB67-4E87-A733-D2EC9C035131}" type="slidenum">
              <a:rPr lang="it-IT" smtClean="0"/>
              <a:t>38</a:t>
            </a:fld>
            <a:endParaRPr lang="it-IT" dirty="0"/>
          </a:p>
        </p:txBody>
      </p:sp>
      <p:sp>
        <p:nvSpPr>
          <p:cNvPr id="4" name="CasellaDiTesto 3"/>
          <p:cNvSpPr txBox="1"/>
          <p:nvPr/>
        </p:nvSpPr>
        <p:spPr>
          <a:xfrm>
            <a:off x="395536" y="354722"/>
            <a:ext cx="8379976" cy="461665"/>
          </a:xfrm>
          <a:prstGeom prst="rect">
            <a:avLst/>
          </a:prstGeom>
          <a:noFill/>
        </p:spPr>
        <p:txBody>
          <a:bodyPr wrap="square" rtlCol="0">
            <a:spAutoFit/>
          </a:bodyPr>
          <a:lstStyle/>
          <a:p>
            <a:pPr algn="ctr"/>
            <a:r>
              <a:rPr lang="it-IT" sz="2400" b="1" dirty="0"/>
              <a:t>BMC Giovanni Rana</a:t>
            </a:r>
          </a:p>
        </p:txBody>
      </p:sp>
      <p:pic>
        <p:nvPicPr>
          <p:cNvPr id="19" name="Immagine 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367" y="2338422"/>
            <a:ext cx="1319063" cy="714328"/>
          </a:xfrm>
          <a:prstGeom prst="rect">
            <a:avLst/>
          </a:prstGeom>
          <a:noFill/>
          <a:ln w="28575">
            <a:solidFill>
              <a:schemeClr val="tx1"/>
            </a:solidFill>
          </a:ln>
        </p:spPr>
      </p:pic>
      <p:sp>
        <p:nvSpPr>
          <p:cNvPr id="10" name="CasellaDiTesto 9"/>
          <p:cNvSpPr txBox="1"/>
          <p:nvPr/>
        </p:nvSpPr>
        <p:spPr>
          <a:xfrm>
            <a:off x="7164287" y="3282996"/>
            <a:ext cx="1611225"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600" b="1" dirty="0"/>
              <a:t>GDO</a:t>
            </a:r>
          </a:p>
          <a:p>
            <a:pPr algn="ctr"/>
            <a:r>
              <a:rPr lang="it-IT" sz="1600" b="1" dirty="0"/>
              <a:t>Negozi al dettaglio</a:t>
            </a:r>
          </a:p>
          <a:p>
            <a:pPr algn="ctr"/>
            <a:r>
              <a:rPr lang="it-IT" sz="1200" b="1" i="1" dirty="0">
                <a:solidFill>
                  <a:srgbClr val="FF0000"/>
                </a:solidFill>
              </a:rPr>
              <a:t>Conquistare spazi nel banco frigo</a:t>
            </a:r>
            <a:endParaRPr lang="it-IT" sz="1600" b="1" i="1" dirty="0">
              <a:solidFill>
                <a:srgbClr val="FF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6356" y="979423"/>
            <a:ext cx="1323074" cy="131996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Freccia in giù 11"/>
          <p:cNvSpPr/>
          <p:nvPr/>
        </p:nvSpPr>
        <p:spPr>
          <a:xfrm rot="10800000">
            <a:off x="7639130" y="3052750"/>
            <a:ext cx="661538" cy="23024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3" name="CasellaDiTesto 12"/>
          <p:cNvSpPr txBox="1"/>
          <p:nvPr/>
        </p:nvSpPr>
        <p:spPr>
          <a:xfrm>
            <a:off x="4824262" y="5116431"/>
            <a:ext cx="3854499"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b="1" dirty="0"/>
              <a:t>Ricavi ottenuti dalla vendita dei prodotti </a:t>
            </a:r>
          </a:p>
          <a:p>
            <a:pPr marL="285750" indent="-285750">
              <a:buFontTx/>
              <a:buChar char="-"/>
            </a:pPr>
            <a:r>
              <a:rPr lang="it-IT" sz="1600" b="1" dirty="0"/>
              <a:t>marchi Rana</a:t>
            </a:r>
          </a:p>
          <a:p>
            <a:pPr marL="285750" indent="-285750">
              <a:buFontTx/>
              <a:buChar char="-"/>
            </a:pPr>
            <a:r>
              <a:rPr lang="it-IT" sz="1600" b="1" dirty="0"/>
              <a:t>marchi commerciali</a:t>
            </a:r>
            <a:endParaRPr lang="it-IT" sz="1400" b="1" dirty="0"/>
          </a:p>
        </p:txBody>
      </p:sp>
      <p:pic>
        <p:nvPicPr>
          <p:cNvPr id="23" name="Immagine 2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3007" y="1001208"/>
            <a:ext cx="1361745" cy="916948"/>
          </a:xfrm>
          <a:prstGeom prst="rect">
            <a:avLst/>
          </a:prstGeom>
          <a:noFill/>
          <a:ln w="28575">
            <a:solidFill>
              <a:srgbClr val="FFC000"/>
            </a:solidFill>
          </a:ln>
        </p:spPr>
      </p:pic>
      <p:pic>
        <p:nvPicPr>
          <p:cNvPr id="28" name="Immagine 27" descr="Risultati immagini per fabbrica giovanni ran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3056986"/>
            <a:ext cx="950433" cy="661572"/>
          </a:xfrm>
          <a:prstGeom prst="rect">
            <a:avLst/>
          </a:prstGeom>
          <a:noFill/>
          <a:ln w="38100">
            <a:solidFill>
              <a:schemeClr val="tx1"/>
            </a:solidFill>
          </a:ln>
        </p:spPr>
      </p:pic>
      <p:pic>
        <p:nvPicPr>
          <p:cNvPr id="29" name="Immagine 28" descr="Risultati immagini per fabbrica giovanni ran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4655" y="3431249"/>
            <a:ext cx="773831" cy="504886"/>
          </a:xfrm>
          <a:prstGeom prst="rect">
            <a:avLst/>
          </a:prstGeom>
          <a:noFill/>
          <a:ln w="38100">
            <a:solidFill>
              <a:schemeClr val="tx1"/>
            </a:solidFill>
          </a:ln>
        </p:spPr>
      </p:pic>
      <p:pic>
        <p:nvPicPr>
          <p:cNvPr id="31" name="Immagine 3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5529" y="3830321"/>
            <a:ext cx="1034862" cy="338516"/>
          </a:xfrm>
          <a:prstGeom prst="rect">
            <a:avLst/>
          </a:prstGeom>
          <a:noFill/>
          <a:ln w="38100">
            <a:solidFill>
              <a:schemeClr val="tx1"/>
            </a:solidFill>
          </a:ln>
        </p:spPr>
      </p:pic>
      <p:pic>
        <p:nvPicPr>
          <p:cNvPr id="32" name="Immagine 3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9037" y="4168837"/>
            <a:ext cx="560834" cy="661096"/>
          </a:xfrm>
          <a:prstGeom prst="rect">
            <a:avLst/>
          </a:prstGeom>
          <a:noFill/>
          <a:ln w="38100">
            <a:solidFill>
              <a:schemeClr val="tx1"/>
            </a:solidFill>
          </a:ln>
        </p:spPr>
      </p:pic>
      <p:pic>
        <p:nvPicPr>
          <p:cNvPr id="33" name="Immagine 3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44655" y="942664"/>
            <a:ext cx="745216" cy="810350"/>
          </a:xfrm>
          <a:prstGeom prst="rect">
            <a:avLst/>
          </a:prstGeom>
          <a:noFill/>
          <a:ln w="38100">
            <a:solidFill>
              <a:schemeClr val="tx1"/>
            </a:solidFill>
          </a:ln>
        </p:spPr>
      </p:pic>
      <p:pic>
        <p:nvPicPr>
          <p:cNvPr id="34" name="Immagine 33"/>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99440" y="4257266"/>
            <a:ext cx="947630" cy="369332"/>
          </a:xfrm>
          <a:prstGeom prst="rect">
            <a:avLst/>
          </a:prstGeom>
          <a:noFill/>
          <a:ln w="38100">
            <a:solidFill>
              <a:schemeClr val="tx1"/>
            </a:solidFill>
          </a:ln>
        </p:spPr>
      </p:pic>
      <p:pic>
        <p:nvPicPr>
          <p:cNvPr id="35" name="Immagine 3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81407" y="1956349"/>
            <a:ext cx="1078984" cy="677209"/>
          </a:xfrm>
          <a:prstGeom prst="rect">
            <a:avLst/>
          </a:prstGeom>
          <a:noFill/>
          <a:ln w="38100">
            <a:solidFill>
              <a:schemeClr val="tx1"/>
            </a:solidFill>
          </a:ln>
        </p:spPr>
      </p:pic>
      <p:pic>
        <p:nvPicPr>
          <p:cNvPr id="1032"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33700" y="4499385"/>
            <a:ext cx="584274" cy="56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CasellaDiTesto 23"/>
          <p:cNvSpPr txBox="1"/>
          <p:nvPr/>
        </p:nvSpPr>
        <p:spPr>
          <a:xfrm>
            <a:off x="451587" y="5061125"/>
            <a:ext cx="4220275"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it-IT" sz="1300" b="1" dirty="0"/>
              <a:t>Costi materie prime</a:t>
            </a:r>
          </a:p>
          <a:p>
            <a:pPr marL="285750" indent="-285750">
              <a:buFont typeface="Arial" panose="020B0604020202020204" pitchFamily="34" charset="0"/>
              <a:buChar char="•"/>
            </a:pPr>
            <a:r>
              <a:rPr lang="it-IT" sz="1300" b="1" dirty="0"/>
              <a:t>Costi di produzione (energia, personale, ammortamenti, R&amp;S, packaging ecc.)</a:t>
            </a:r>
          </a:p>
          <a:p>
            <a:pPr marL="285750" indent="-285750">
              <a:buFont typeface="Arial" panose="020B0604020202020204" pitchFamily="34" charset="0"/>
              <a:buChar char="•"/>
            </a:pPr>
            <a:r>
              <a:rPr lang="it-IT" sz="1300" b="1" dirty="0"/>
              <a:t>Costi area marketing (pubblicità, gestione sito, personale vendite ecc.) e distribuzione</a:t>
            </a:r>
          </a:p>
        </p:txBody>
      </p:sp>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9496" y="1093283"/>
            <a:ext cx="1526872" cy="92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CasellaDiTesto 26"/>
          <p:cNvSpPr txBox="1"/>
          <p:nvPr/>
        </p:nvSpPr>
        <p:spPr>
          <a:xfrm>
            <a:off x="525983" y="4489375"/>
            <a:ext cx="1465223"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400" b="1" dirty="0"/>
              <a:t>Pubblicitari </a:t>
            </a:r>
            <a:endParaRPr lang="it-IT" b="1" dirty="0"/>
          </a:p>
        </p:txBody>
      </p:sp>
      <p:sp>
        <p:nvSpPr>
          <p:cNvPr id="53" name="CasellaDiTesto 52"/>
          <p:cNvSpPr txBox="1"/>
          <p:nvPr/>
        </p:nvSpPr>
        <p:spPr>
          <a:xfrm>
            <a:off x="537210" y="2535389"/>
            <a:ext cx="1465223"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400" b="1" dirty="0"/>
              <a:t>Fornitori di materie prime di qualità</a:t>
            </a:r>
          </a:p>
          <a:p>
            <a:pPr algn="ctr"/>
            <a:r>
              <a:rPr lang="it-IT" sz="1200" b="1" i="1" dirty="0"/>
              <a:t>… filiera produttiva</a:t>
            </a:r>
            <a:endParaRPr lang="it-IT" sz="1600" b="1" i="1" dirty="0"/>
          </a:p>
        </p:txBody>
      </p:sp>
      <p:pic>
        <p:nvPicPr>
          <p:cNvPr id="5121"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1969" y="2189061"/>
            <a:ext cx="1518691" cy="191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CasellaDiTesto 40"/>
          <p:cNvSpPr txBox="1"/>
          <p:nvPr/>
        </p:nvSpPr>
        <p:spPr>
          <a:xfrm>
            <a:off x="511174" y="3910465"/>
            <a:ext cx="1465223"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400" b="1" dirty="0"/>
              <a:t>Fornitori del packaging </a:t>
            </a:r>
            <a:endParaRPr lang="it-IT" b="1" dirty="0"/>
          </a:p>
        </p:txBody>
      </p:sp>
      <p:sp>
        <p:nvSpPr>
          <p:cNvPr id="39" name="CasellaDiTesto 38">
            <a:extLst>
              <a:ext uri="{FF2B5EF4-FFF2-40B4-BE49-F238E27FC236}">
                <a16:creationId xmlns:a16="http://schemas.microsoft.com/office/drawing/2014/main" id="{CCDC5E72-FBB4-4C6D-96FC-08E5E8FD12D9}"/>
              </a:ext>
            </a:extLst>
          </p:cNvPr>
          <p:cNvSpPr txBox="1"/>
          <p:nvPr/>
        </p:nvSpPr>
        <p:spPr>
          <a:xfrm>
            <a:off x="453323" y="976623"/>
            <a:ext cx="1564956" cy="1477328"/>
          </a:xfrm>
          <a:prstGeom prst="rect">
            <a:avLst/>
          </a:prstGeom>
          <a:noFill/>
        </p:spPr>
        <p:txBody>
          <a:bodyPr wrap="square" rtlCol="0">
            <a:spAutoFit/>
          </a:bodyPr>
          <a:lstStyle/>
          <a:p>
            <a:r>
              <a:rPr lang="it-IT" sz="1000" b="1" dirty="0"/>
              <a:t>La grande distribuzione:</a:t>
            </a:r>
          </a:p>
          <a:p>
            <a:r>
              <a:rPr lang="it-IT" sz="1000" b="1" dirty="0"/>
              <a:t>Esselunga</a:t>
            </a:r>
          </a:p>
          <a:p>
            <a:r>
              <a:rPr lang="it-IT" sz="1000" b="1" dirty="0"/>
              <a:t>Coop</a:t>
            </a:r>
          </a:p>
          <a:p>
            <a:r>
              <a:rPr lang="it-IT" sz="1000" b="1" dirty="0"/>
              <a:t>Carrefour</a:t>
            </a:r>
          </a:p>
          <a:p>
            <a:r>
              <a:rPr lang="it-IT" sz="1000" b="1" dirty="0"/>
              <a:t>Lidl</a:t>
            </a:r>
          </a:p>
          <a:p>
            <a:r>
              <a:rPr lang="it-IT" sz="1000" b="1" dirty="0"/>
              <a:t>Auchan</a:t>
            </a:r>
          </a:p>
          <a:p>
            <a:r>
              <a:rPr lang="it-IT" sz="1000" b="1" dirty="0"/>
              <a:t>GDO</a:t>
            </a:r>
          </a:p>
          <a:p>
            <a:r>
              <a:rPr lang="it-IT" sz="1000" b="1" dirty="0"/>
              <a:t>Penny Market</a:t>
            </a:r>
            <a:endParaRPr lang="en-GB" sz="1000" b="1" dirty="0"/>
          </a:p>
        </p:txBody>
      </p:sp>
      <p:pic>
        <p:nvPicPr>
          <p:cNvPr id="11" name="Immagine 10">
            <a:extLst>
              <a:ext uri="{FF2B5EF4-FFF2-40B4-BE49-F238E27FC236}">
                <a16:creationId xmlns:a16="http://schemas.microsoft.com/office/drawing/2014/main" id="{EA6C0759-9CD8-4345-84AA-D4D8ED43512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79805" y="3022120"/>
            <a:ext cx="661572" cy="661572"/>
          </a:xfrm>
          <a:prstGeom prst="rect">
            <a:avLst/>
          </a:prstGeom>
        </p:spPr>
      </p:pic>
      <p:pic>
        <p:nvPicPr>
          <p:cNvPr id="22" name="Immagine 21">
            <a:extLst>
              <a:ext uri="{FF2B5EF4-FFF2-40B4-BE49-F238E27FC236}">
                <a16:creationId xmlns:a16="http://schemas.microsoft.com/office/drawing/2014/main" id="{C7433262-D254-4484-AC5A-2CFC679F77D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97302" y="3447425"/>
            <a:ext cx="991672" cy="661572"/>
          </a:xfrm>
          <a:prstGeom prst="rect">
            <a:avLst/>
          </a:prstGeom>
        </p:spPr>
      </p:pic>
      <p:pic>
        <p:nvPicPr>
          <p:cNvPr id="37" name="Immagine 36">
            <a:extLst>
              <a:ext uri="{FF2B5EF4-FFF2-40B4-BE49-F238E27FC236}">
                <a16:creationId xmlns:a16="http://schemas.microsoft.com/office/drawing/2014/main" id="{7CF36A0B-BA06-41BA-ADDA-95A79CCEE8C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45614" y="4121329"/>
            <a:ext cx="1103376" cy="736092"/>
          </a:xfrm>
          <a:prstGeom prst="rect">
            <a:avLst/>
          </a:prstGeom>
        </p:spPr>
      </p:pic>
      <p:sp>
        <p:nvSpPr>
          <p:cNvPr id="38" name="Segnaposto piè di pagina 37">
            <a:extLst>
              <a:ext uri="{FF2B5EF4-FFF2-40B4-BE49-F238E27FC236}">
                <a16:creationId xmlns:a16="http://schemas.microsoft.com/office/drawing/2014/main" id="{C952F863-A2BB-44C9-91A6-8B4B1CFC7A6A}"/>
              </a:ext>
            </a:extLst>
          </p:cNvPr>
          <p:cNvSpPr>
            <a:spLocks noGrp="1"/>
          </p:cNvSpPr>
          <p:nvPr>
            <p:ph type="ftr" sz="quarter" idx="11"/>
          </p:nvPr>
        </p:nvSpPr>
        <p:spPr>
          <a:xfrm>
            <a:off x="368488" y="6448251"/>
            <a:ext cx="8015896"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157102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578787" y="932167"/>
            <a:ext cx="1510187" cy="19597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7" name="Rettangolo 6"/>
          <p:cNvSpPr/>
          <p:nvPr/>
        </p:nvSpPr>
        <p:spPr>
          <a:xfrm>
            <a:off x="5580111" y="2996951"/>
            <a:ext cx="1508863" cy="18557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8" name="Elaborazione 7"/>
          <p:cNvSpPr/>
          <p:nvPr/>
        </p:nvSpPr>
        <p:spPr>
          <a:xfrm>
            <a:off x="7164287" y="908720"/>
            <a:ext cx="1611225" cy="394395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9" name="Rettangolo 8"/>
          <p:cNvSpPr/>
          <p:nvPr/>
        </p:nvSpPr>
        <p:spPr>
          <a:xfrm>
            <a:off x="395537" y="5013176"/>
            <a:ext cx="4276326"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4" name="Rettangolo 13"/>
          <p:cNvSpPr/>
          <p:nvPr/>
        </p:nvSpPr>
        <p:spPr>
          <a:xfrm>
            <a:off x="4824263" y="5013176"/>
            <a:ext cx="3951249"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5" name="Elaborazione 14"/>
          <p:cNvSpPr/>
          <p:nvPr/>
        </p:nvSpPr>
        <p:spPr>
          <a:xfrm>
            <a:off x="3866249" y="940368"/>
            <a:ext cx="1611225" cy="3903159"/>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6" name="Rettangolo 15"/>
          <p:cNvSpPr/>
          <p:nvPr/>
        </p:nvSpPr>
        <p:spPr>
          <a:xfrm>
            <a:off x="2163774" y="932167"/>
            <a:ext cx="1544130" cy="19719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7" name="Rettangolo 16"/>
          <p:cNvSpPr/>
          <p:nvPr/>
        </p:nvSpPr>
        <p:spPr>
          <a:xfrm>
            <a:off x="2181407" y="2987823"/>
            <a:ext cx="1526497" cy="18557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8" name="Elaborazione 17"/>
          <p:cNvSpPr/>
          <p:nvPr/>
        </p:nvSpPr>
        <p:spPr>
          <a:xfrm>
            <a:off x="395536" y="940369"/>
            <a:ext cx="1611225" cy="390315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 name="Segnaposto numero diapositiva 2"/>
          <p:cNvSpPr>
            <a:spLocks noGrp="1"/>
          </p:cNvSpPr>
          <p:nvPr>
            <p:ph type="sldNum" sz="quarter" idx="12"/>
          </p:nvPr>
        </p:nvSpPr>
        <p:spPr>
          <a:xfrm>
            <a:off x="8318312" y="6453336"/>
            <a:ext cx="457200" cy="365125"/>
          </a:xfrm>
        </p:spPr>
        <p:txBody>
          <a:bodyPr/>
          <a:lstStyle/>
          <a:p>
            <a:fld id="{06349F4D-CB67-4E87-A733-D2EC9C035131}" type="slidenum">
              <a:rPr lang="it-IT" smtClean="0"/>
              <a:t>39</a:t>
            </a:fld>
            <a:endParaRPr lang="it-IT" dirty="0"/>
          </a:p>
        </p:txBody>
      </p:sp>
      <p:sp>
        <p:nvSpPr>
          <p:cNvPr id="4" name="CasellaDiTesto 3"/>
          <p:cNvSpPr txBox="1"/>
          <p:nvPr/>
        </p:nvSpPr>
        <p:spPr>
          <a:xfrm>
            <a:off x="395536" y="354722"/>
            <a:ext cx="8379976" cy="369332"/>
          </a:xfrm>
          <a:prstGeom prst="rect">
            <a:avLst/>
          </a:prstGeom>
          <a:noFill/>
        </p:spPr>
        <p:txBody>
          <a:bodyPr wrap="square" rtlCol="0">
            <a:spAutoFit/>
          </a:bodyPr>
          <a:lstStyle/>
          <a:p>
            <a:r>
              <a:rPr lang="it-IT" b="1" i="1" dirty="0"/>
              <a:t>E ora prova a ricordare la struttura del modello…</a:t>
            </a:r>
          </a:p>
        </p:txBody>
      </p:sp>
      <p:sp>
        <p:nvSpPr>
          <p:cNvPr id="2" name="Segnaposto piè di pagina 1">
            <a:extLst>
              <a:ext uri="{FF2B5EF4-FFF2-40B4-BE49-F238E27FC236}">
                <a16:creationId xmlns:a16="http://schemas.microsoft.com/office/drawing/2014/main" id="{EBB69D30-24DE-443A-B3D0-A9EE858EB8F8}"/>
              </a:ext>
            </a:extLst>
          </p:cNvPr>
          <p:cNvSpPr>
            <a:spLocks noGrp="1"/>
          </p:cNvSpPr>
          <p:nvPr>
            <p:ph type="ftr" sz="quarter" idx="11"/>
          </p:nvPr>
        </p:nvSpPr>
        <p:spPr>
          <a:xfrm>
            <a:off x="368488" y="6474070"/>
            <a:ext cx="8178424"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2774290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548680"/>
            <a:ext cx="8183880" cy="701501"/>
          </a:xfrm>
        </p:spPr>
        <p:txBody>
          <a:bodyPr>
            <a:normAutofit/>
          </a:bodyPr>
          <a:lstStyle/>
          <a:p>
            <a:r>
              <a:rPr lang="it-IT" dirty="0"/>
              <a:t>MODELLO DI BUSINESS</a:t>
            </a:r>
          </a:p>
        </p:txBody>
      </p:sp>
      <p:sp>
        <p:nvSpPr>
          <p:cNvPr id="3" name="Segnaposto contenuto 2"/>
          <p:cNvSpPr>
            <a:spLocks noGrp="1"/>
          </p:cNvSpPr>
          <p:nvPr>
            <p:ph idx="1"/>
          </p:nvPr>
        </p:nvSpPr>
        <p:spPr>
          <a:xfrm>
            <a:off x="395536" y="1628800"/>
            <a:ext cx="8424936" cy="4104456"/>
          </a:xfrm>
        </p:spPr>
        <p:txBody>
          <a:bodyPr>
            <a:normAutofit fontScale="55000" lnSpcReduction="20000"/>
          </a:bodyPr>
          <a:lstStyle/>
          <a:p>
            <a:pPr marL="0" indent="0">
              <a:buNone/>
            </a:pPr>
            <a:r>
              <a:rPr lang="it-IT" sz="3600" b="1" dirty="0">
                <a:solidFill>
                  <a:srgbClr val="002060"/>
                </a:solidFill>
              </a:rPr>
              <a:t>Il modello di business è il </a:t>
            </a:r>
            <a:r>
              <a:rPr lang="it-IT" sz="3600" b="1" dirty="0">
                <a:solidFill>
                  <a:srgbClr val="FF0000"/>
                </a:solidFill>
              </a:rPr>
              <a:t>processo</a:t>
            </a:r>
            <a:r>
              <a:rPr lang="it-IT" sz="3600" b="1" dirty="0">
                <a:solidFill>
                  <a:srgbClr val="002060"/>
                </a:solidFill>
              </a:rPr>
              <a:t> </a:t>
            </a:r>
            <a:r>
              <a:rPr lang="it-IT" sz="3600" b="1" dirty="0">
                <a:solidFill>
                  <a:srgbClr val="FF0000"/>
                </a:solidFill>
              </a:rPr>
              <a:t>logico</a:t>
            </a:r>
            <a:r>
              <a:rPr lang="it-IT" sz="3600" b="1" dirty="0">
                <a:solidFill>
                  <a:srgbClr val="002060"/>
                </a:solidFill>
              </a:rPr>
              <a:t> attraverso il quale un’organizzazione </a:t>
            </a:r>
            <a:r>
              <a:rPr lang="it-IT" sz="3600" b="1" dirty="0">
                <a:solidFill>
                  <a:srgbClr val="00B050"/>
                </a:solidFill>
              </a:rPr>
              <a:t>acquisisce</a:t>
            </a:r>
            <a:r>
              <a:rPr lang="it-IT" sz="3600" b="1" dirty="0">
                <a:solidFill>
                  <a:srgbClr val="002060"/>
                </a:solidFill>
              </a:rPr>
              <a:t>, </a:t>
            </a:r>
            <a:r>
              <a:rPr lang="it-IT" sz="3600" b="1" dirty="0">
                <a:solidFill>
                  <a:srgbClr val="00B050"/>
                </a:solidFill>
              </a:rPr>
              <a:t>crea</a:t>
            </a:r>
            <a:r>
              <a:rPr lang="it-IT" sz="3600" b="1" dirty="0">
                <a:solidFill>
                  <a:srgbClr val="002060"/>
                </a:solidFill>
              </a:rPr>
              <a:t> e </a:t>
            </a:r>
            <a:r>
              <a:rPr lang="it-IT" sz="3600" b="1" dirty="0">
                <a:solidFill>
                  <a:srgbClr val="00B050"/>
                </a:solidFill>
              </a:rPr>
              <a:t>distribuisce</a:t>
            </a:r>
            <a:r>
              <a:rPr lang="it-IT" sz="3600" b="1" dirty="0">
                <a:solidFill>
                  <a:srgbClr val="002060"/>
                </a:solidFill>
              </a:rPr>
              <a:t> valore.</a:t>
            </a:r>
          </a:p>
          <a:p>
            <a:pPr marL="0" indent="0">
              <a:buNone/>
            </a:pPr>
            <a:endParaRPr lang="it-IT" sz="3600" b="1" dirty="0">
              <a:solidFill>
                <a:srgbClr val="002060"/>
              </a:solidFill>
            </a:endParaRPr>
          </a:p>
          <a:p>
            <a:pPr marL="0" indent="0">
              <a:buNone/>
            </a:pPr>
            <a:r>
              <a:rPr lang="it-IT" sz="3600" b="1" dirty="0">
                <a:solidFill>
                  <a:srgbClr val="002060"/>
                </a:solidFill>
                <a:latin typeface="+mj-lt"/>
                <a:cs typeface="Arial" panose="020B0604020202020204" pitchFamily="34" charset="0"/>
              </a:rPr>
              <a:t>È</a:t>
            </a:r>
            <a:r>
              <a:rPr lang="it-IT" sz="3600" b="1" dirty="0">
                <a:solidFill>
                  <a:srgbClr val="002060"/>
                </a:solidFill>
              </a:rPr>
              <a:t> il </a:t>
            </a:r>
            <a:r>
              <a:rPr lang="it-IT" sz="3600" b="1" dirty="0">
                <a:solidFill>
                  <a:srgbClr val="FF0000"/>
                </a:solidFill>
              </a:rPr>
              <a:t>modo</a:t>
            </a:r>
            <a:r>
              <a:rPr lang="it-IT" sz="3600" b="1" dirty="0">
                <a:solidFill>
                  <a:srgbClr val="002060"/>
                </a:solidFill>
              </a:rPr>
              <a:t> in cui un'impresa </a:t>
            </a:r>
            <a:r>
              <a:rPr lang="it-IT" sz="3600" b="1" dirty="0">
                <a:solidFill>
                  <a:srgbClr val="00B050"/>
                </a:solidFill>
              </a:rPr>
              <a:t>organizza</a:t>
            </a:r>
            <a:r>
              <a:rPr lang="it-IT" sz="3600" b="1" dirty="0">
                <a:solidFill>
                  <a:srgbClr val="002060"/>
                </a:solidFill>
              </a:rPr>
              <a:t> se stessa e </a:t>
            </a:r>
            <a:r>
              <a:rPr lang="it-IT" sz="3600" b="1" dirty="0">
                <a:solidFill>
                  <a:srgbClr val="00B050"/>
                </a:solidFill>
              </a:rPr>
              <a:t>la sua offerta</a:t>
            </a:r>
            <a:r>
              <a:rPr lang="it-IT" sz="3600" b="1" dirty="0">
                <a:solidFill>
                  <a:srgbClr val="002060"/>
                </a:solidFill>
              </a:rPr>
              <a:t> con l'obiettivo  di creare il massimo valore possibile per i suoi clienti. </a:t>
            </a:r>
          </a:p>
          <a:p>
            <a:pPr marL="0" indent="0">
              <a:buNone/>
            </a:pPr>
            <a:endParaRPr lang="it-IT" sz="3600" b="1" dirty="0">
              <a:solidFill>
                <a:srgbClr val="002060"/>
              </a:solidFill>
            </a:endParaRPr>
          </a:p>
          <a:p>
            <a:pPr marL="0" indent="0">
              <a:buNone/>
            </a:pPr>
            <a:r>
              <a:rPr lang="it-IT" sz="3600" b="1" dirty="0">
                <a:solidFill>
                  <a:srgbClr val="002060"/>
                </a:solidFill>
                <a:latin typeface="+mj-lt"/>
                <a:cs typeface="Arial" panose="020B0604020202020204" pitchFamily="34" charset="0"/>
              </a:rPr>
              <a:t>È</a:t>
            </a:r>
            <a:r>
              <a:rPr lang="it-IT" sz="3600" dirty="0"/>
              <a:t> </a:t>
            </a:r>
            <a:r>
              <a:rPr lang="it-IT" sz="3600" b="1" dirty="0">
                <a:solidFill>
                  <a:srgbClr val="002060"/>
                </a:solidFill>
              </a:rPr>
              <a:t>l'insieme delle </a:t>
            </a:r>
            <a:r>
              <a:rPr lang="it-IT" sz="3600" b="1" dirty="0">
                <a:solidFill>
                  <a:srgbClr val="FF0000"/>
                </a:solidFill>
              </a:rPr>
              <a:t>soluzioni organizzative </a:t>
            </a:r>
            <a:r>
              <a:rPr lang="it-IT" sz="3600" b="1" dirty="0">
                <a:solidFill>
                  <a:srgbClr val="002060"/>
                </a:solidFill>
              </a:rPr>
              <a:t>e </a:t>
            </a:r>
            <a:r>
              <a:rPr lang="it-IT" sz="3600" b="1" dirty="0">
                <a:solidFill>
                  <a:srgbClr val="FF0000"/>
                </a:solidFill>
              </a:rPr>
              <a:t>strategiche</a:t>
            </a:r>
            <a:r>
              <a:rPr lang="it-IT" sz="3600" b="1" dirty="0">
                <a:solidFill>
                  <a:srgbClr val="002060"/>
                </a:solidFill>
              </a:rPr>
              <a:t> attraverso le quali l’impresa acquisisce un </a:t>
            </a:r>
            <a:r>
              <a:rPr lang="it-IT" sz="3600" b="1" dirty="0">
                <a:solidFill>
                  <a:srgbClr val="00B050"/>
                </a:solidFill>
              </a:rPr>
              <a:t>vantaggio competitivo</a:t>
            </a:r>
            <a:r>
              <a:rPr lang="it-IT" sz="3600" b="1" dirty="0">
                <a:solidFill>
                  <a:srgbClr val="002060"/>
                </a:solidFill>
              </a:rPr>
              <a:t>.</a:t>
            </a:r>
          </a:p>
          <a:p>
            <a:pPr marL="0" indent="0">
              <a:buNone/>
            </a:pPr>
            <a:endParaRPr lang="it-IT" sz="3600" b="1" dirty="0">
              <a:solidFill>
                <a:srgbClr val="002060"/>
              </a:solidFill>
            </a:endParaRPr>
          </a:p>
          <a:p>
            <a:pPr marL="0" indent="0">
              <a:buNone/>
            </a:pPr>
            <a:r>
              <a:rPr lang="it-IT" sz="3600" b="1" dirty="0">
                <a:solidFill>
                  <a:srgbClr val="002060"/>
                </a:solidFill>
              </a:rPr>
              <a:t>Va </a:t>
            </a:r>
            <a:r>
              <a:rPr lang="it-IT" sz="3600" b="1" dirty="0">
                <a:solidFill>
                  <a:srgbClr val="FF0000"/>
                </a:solidFill>
              </a:rPr>
              <a:t>verificato</a:t>
            </a:r>
            <a:r>
              <a:rPr lang="it-IT" sz="3600" b="1" dirty="0">
                <a:solidFill>
                  <a:srgbClr val="002060"/>
                </a:solidFill>
              </a:rPr>
              <a:t> e </a:t>
            </a:r>
            <a:r>
              <a:rPr lang="it-IT" sz="3600" b="1" dirty="0">
                <a:solidFill>
                  <a:srgbClr val="FF0000"/>
                </a:solidFill>
              </a:rPr>
              <a:t>innovato</a:t>
            </a:r>
            <a:r>
              <a:rPr lang="it-IT" sz="3600" b="1" dirty="0">
                <a:solidFill>
                  <a:srgbClr val="002060"/>
                </a:solidFill>
              </a:rPr>
              <a:t> in modo sistematico perché la realtà in cui viviamo è dinamica e le situazioni cambiano molto velocemente.</a:t>
            </a:r>
          </a:p>
          <a:p>
            <a:pPr marL="0" indent="0">
              <a:buNone/>
            </a:pPr>
            <a:endParaRPr lang="it-IT" sz="3600" b="1" dirty="0">
              <a:solidFill>
                <a:srgbClr val="002060"/>
              </a:solidFill>
            </a:endParaRPr>
          </a:p>
        </p:txBody>
      </p:sp>
      <p:sp>
        <p:nvSpPr>
          <p:cNvPr id="5" name="Segnaposto numero diapositiva 4"/>
          <p:cNvSpPr>
            <a:spLocks noGrp="1"/>
          </p:cNvSpPr>
          <p:nvPr>
            <p:ph type="sldNum" sz="quarter" idx="12"/>
          </p:nvPr>
        </p:nvSpPr>
        <p:spPr/>
        <p:txBody>
          <a:bodyPr/>
          <a:lstStyle/>
          <a:p>
            <a:fld id="{06349F4D-CB67-4E87-A733-D2EC9C035131}" type="slidenum">
              <a:rPr lang="it-IT" smtClean="0"/>
              <a:t>4</a:t>
            </a:fld>
            <a:endParaRPr lang="it-IT"/>
          </a:p>
        </p:txBody>
      </p:sp>
      <p:sp>
        <p:nvSpPr>
          <p:cNvPr id="6" name="AutoShape 5" descr="Risultati immagini per le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AutoShape 7" descr="Risultati immagini per le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9" descr="Risultati immagini per le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Segnaposto piè di pagina 3">
            <a:extLst>
              <a:ext uri="{FF2B5EF4-FFF2-40B4-BE49-F238E27FC236}">
                <a16:creationId xmlns:a16="http://schemas.microsoft.com/office/drawing/2014/main" id="{264FA02B-78A7-49D6-BE9C-5179DAA3BE62}"/>
              </a:ext>
            </a:extLst>
          </p:cNvPr>
          <p:cNvSpPr>
            <a:spLocks noGrp="1"/>
          </p:cNvSpPr>
          <p:nvPr>
            <p:ph type="ftr" sz="quarter" idx="11"/>
          </p:nvPr>
        </p:nvSpPr>
        <p:spPr>
          <a:xfrm>
            <a:off x="539552" y="6453336"/>
            <a:ext cx="7808776"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333233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dirty="0"/>
              <a:t>IL BUSINESS MODEL CANVAS </a:t>
            </a:r>
            <a:br>
              <a:rPr lang="it-IT" dirty="0"/>
            </a:br>
            <a:r>
              <a:rPr lang="it-IT" sz="1400" b="0" dirty="0" err="1">
                <a:solidFill>
                  <a:srgbClr val="002060"/>
                </a:solidFill>
                <a:effectLst/>
              </a:rPr>
              <a:t>proposed</a:t>
            </a:r>
            <a:r>
              <a:rPr lang="it-IT" sz="1400" b="0" dirty="0">
                <a:solidFill>
                  <a:srgbClr val="002060"/>
                </a:solidFill>
                <a:effectLst/>
              </a:rPr>
              <a:t> by </a:t>
            </a:r>
            <a:r>
              <a:rPr lang="it-IT" sz="1400" b="0" u="sng" dirty="0">
                <a:solidFill>
                  <a:srgbClr val="002060"/>
                </a:solidFill>
                <a:effectLst/>
                <a:hlinkClick r:id="rId2" tooltip="Alexander Osterwalder"/>
              </a:rPr>
              <a:t>Alexander </a:t>
            </a:r>
            <a:r>
              <a:rPr lang="it-IT" sz="1400" b="0" u="sng" dirty="0" err="1">
                <a:solidFill>
                  <a:srgbClr val="002060"/>
                </a:solidFill>
                <a:effectLst/>
                <a:hlinkClick r:id="rId2" tooltip="Alexander Osterwalder"/>
              </a:rPr>
              <a:t>Osterwalder</a:t>
            </a:r>
            <a:endParaRPr lang="it-IT" dirty="0">
              <a:solidFill>
                <a:srgbClr val="002060"/>
              </a:solidFill>
            </a:endParaRPr>
          </a:p>
        </p:txBody>
      </p:sp>
      <p:sp>
        <p:nvSpPr>
          <p:cNvPr id="3" name="Sottotitolo 2"/>
          <p:cNvSpPr>
            <a:spLocks noGrp="1"/>
          </p:cNvSpPr>
          <p:nvPr>
            <p:ph type="subTitle" idx="1"/>
          </p:nvPr>
        </p:nvSpPr>
        <p:spPr>
          <a:xfrm>
            <a:off x="755576" y="4005064"/>
            <a:ext cx="7772400" cy="914400"/>
          </a:xfrm>
        </p:spPr>
        <p:txBody>
          <a:bodyPr>
            <a:noAutofit/>
          </a:bodyPr>
          <a:lstStyle/>
          <a:p>
            <a:r>
              <a:rPr lang="it-IT" sz="2400" dirty="0">
                <a:solidFill>
                  <a:srgbClr val="002060"/>
                </a:solidFill>
                <a:latin typeface="Arial Black" panose="020B0A04020102020204" pitchFamily="34" charset="0"/>
              </a:rPr>
              <a:t>Uno strumento straordinario per mappare visualmente il modello di business analizzando i 9 elementi del business delle imprese</a:t>
            </a:r>
          </a:p>
          <a:p>
            <a:endParaRPr lang="it-IT" sz="2400" dirty="0"/>
          </a:p>
        </p:txBody>
      </p:sp>
      <p:sp>
        <p:nvSpPr>
          <p:cNvPr id="5" name="Segnaposto numero diapositiva 4"/>
          <p:cNvSpPr>
            <a:spLocks noGrp="1"/>
          </p:cNvSpPr>
          <p:nvPr>
            <p:ph type="sldNum" sz="quarter" idx="12"/>
          </p:nvPr>
        </p:nvSpPr>
        <p:spPr/>
        <p:txBody>
          <a:bodyPr/>
          <a:lstStyle/>
          <a:p>
            <a:fld id="{06349F4D-CB67-4E87-A733-D2EC9C035131}" type="slidenum">
              <a:rPr lang="it-IT" smtClean="0"/>
              <a:t>5</a:t>
            </a:fld>
            <a:endParaRPr lang="it-IT"/>
          </a:p>
        </p:txBody>
      </p:sp>
      <p:sp>
        <p:nvSpPr>
          <p:cNvPr id="4" name="Segnaposto piè di pagina 3">
            <a:extLst>
              <a:ext uri="{FF2B5EF4-FFF2-40B4-BE49-F238E27FC236}">
                <a16:creationId xmlns:a16="http://schemas.microsoft.com/office/drawing/2014/main" id="{C5F92AA2-F12C-40A6-9180-FF099E036916}"/>
              </a:ext>
            </a:extLst>
          </p:cNvPr>
          <p:cNvSpPr>
            <a:spLocks noGrp="1"/>
          </p:cNvSpPr>
          <p:nvPr>
            <p:ph type="ftr" sz="quarter" idx="11"/>
          </p:nvPr>
        </p:nvSpPr>
        <p:spPr>
          <a:xfrm>
            <a:off x="575928" y="6448251"/>
            <a:ext cx="7772400"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372926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578787" y="932167"/>
            <a:ext cx="1510187" cy="19597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7" name="Rettangolo 6"/>
          <p:cNvSpPr/>
          <p:nvPr/>
        </p:nvSpPr>
        <p:spPr>
          <a:xfrm>
            <a:off x="5580111" y="2996951"/>
            <a:ext cx="1508863" cy="18557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8" name="Elaborazione 7"/>
          <p:cNvSpPr/>
          <p:nvPr/>
        </p:nvSpPr>
        <p:spPr>
          <a:xfrm>
            <a:off x="7164287" y="899571"/>
            <a:ext cx="1611225" cy="394395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9" name="Rettangolo 8"/>
          <p:cNvSpPr/>
          <p:nvPr/>
        </p:nvSpPr>
        <p:spPr>
          <a:xfrm>
            <a:off x="376149" y="5005842"/>
            <a:ext cx="4276326"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4" name="Rettangolo 13"/>
          <p:cNvSpPr/>
          <p:nvPr/>
        </p:nvSpPr>
        <p:spPr>
          <a:xfrm>
            <a:off x="4824263" y="5013176"/>
            <a:ext cx="3951249"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5" name="Elaborazione 14"/>
          <p:cNvSpPr/>
          <p:nvPr/>
        </p:nvSpPr>
        <p:spPr>
          <a:xfrm>
            <a:off x="3866249" y="940368"/>
            <a:ext cx="1611225" cy="3903159"/>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6" name="Rettangolo 15"/>
          <p:cNvSpPr/>
          <p:nvPr/>
        </p:nvSpPr>
        <p:spPr>
          <a:xfrm>
            <a:off x="2163774" y="932167"/>
            <a:ext cx="1544130" cy="19719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7" name="Rettangolo 16"/>
          <p:cNvSpPr/>
          <p:nvPr/>
        </p:nvSpPr>
        <p:spPr>
          <a:xfrm>
            <a:off x="2181407" y="2987823"/>
            <a:ext cx="1526497" cy="18557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8" name="Elaborazione 17"/>
          <p:cNvSpPr/>
          <p:nvPr/>
        </p:nvSpPr>
        <p:spPr>
          <a:xfrm>
            <a:off x="395536" y="940369"/>
            <a:ext cx="1611225" cy="390315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0" name="CasellaDiTesto 9"/>
          <p:cNvSpPr txBox="1"/>
          <p:nvPr/>
        </p:nvSpPr>
        <p:spPr>
          <a:xfrm>
            <a:off x="7249819" y="1010550"/>
            <a:ext cx="1440160" cy="738664"/>
          </a:xfrm>
          <a:prstGeom prst="rect">
            <a:avLst/>
          </a:prstGeom>
          <a:noFill/>
        </p:spPr>
        <p:txBody>
          <a:bodyPr wrap="square" rtlCol="0">
            <a:spAutoFit/>
          </a:bodyPr>
          <a:lstStyle/>
          <a:p>
            <a:pPr algn="ctr"/>
            <a:r>
              <a:rPr lang="it-IT" sz="1400" b="1" dirty="0" err="1"/>
              <a:t>Customer</a:t>
            </a:r>
            <a:r>
              <a:rPr lang="it-IT" sz="1400" b="1" dirty="0"/>
              <a:t> </a:t>
            </a:r>
            <a:r>
              <a:rPr lang="it-IT" sz="1400" b="1" dirty="0" err="1"/>
              <a:t>Segments</a:t>
            </a:r>
            <a:r>
              <a:rPr lang="it-IT" sz="1400" dirty="0"/>
              <a:t> /</a:t>
            </a:r>
          </a:p>
          <a:p>
            <a:pPr algn="ctr"/>
            <a:r>
              <a:rPr lang="it-IT" sz="1400" b="1" dirty="0"/>
              <a:t>Target</a:t>
            </a: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9024" y="2512540"/>
            <a:ext cx="1530970" cy="1597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asellaDiTesto 11"/>
          <p:cNvSpPr txBox="1"/>
          <p:nvPr/>
        </p:nvSpPr>
        <p:spPr>
          <a:xfrm>
            <a:off x="5580111" y="1028847"/>
            <a:ext cx="1584176" cy="523220"/>
          </a:xfrm>
          <a:prstGeom prst="rect">
            <a:avLst/>
          </a:prstGeom>
          <a:noFill/>
        </p:spPr>
        <p:txBody>
          <a:bodyPr wrap="square" rtlCol="0">
            <a:spAutoFit/>
          </a:bodyPr>
          <a:lstStyle/>
          <a:p>
            <a:pPr algn="ctr"/>
            <a:r>
              <a:rPr lang="it-IT" sz="1400" b="1" dirty="0" err="1"/>
              <a:t>Customer</a:t>
            </a:r>
            <a:r>
              <a:rPr lang="it-IT" sz="1400" b="1" dirty="0"/>
              <a:t> </a:t>
            </a:r>
            <a:r>
              <a:rPr lang="it-IT" sz="1400" b="1" dirty="0" err="1"/>
              <a:t>Relationships</a:t>
            </a:r>
            <a:endParaRPr lang="it-IT" sz="1400" b="1" dirty="0"/>
          </a:p>
        </p:txBody>
      </p:sp>
      <p:sp>
        <p:nvSpPr>
          <p:cNvPr id="13" name="CasellaDiTesto 12"/>
          <p:cNvSpPr txBox="1"/>
          <p:nvPr/>
        </p:nvSpPr>
        <p:spPr>
          <a:xfrm>
            <a:off x="5745120" y="2996951"/>
            <a:ext cx="1343853" cy="338554"/>
          </a:xfrm>
          <a:prstGeom prst="rect">
            <a:avLst/>
          </a:prstGeom>
          <a:noFill/>
        </p:spPr>
        <p:txBody>
          <a:bodyPr wrap="square" rtlCol="0">
            <a:spAutoFit/>
          </a:bodyPr>
          <a:lstStyle/>
          <a:p>
            <a:r>
              <a:rPr lang="it-IT" sz="1600" b="1" dirty="0" err="1"/>
              <a:t>Channels</a:t>
            </a:r>
            <a:endParaRPr lang="it-IT" sz="1600" b="1" dirty="0"/>
          </a:p>
        </p:txBody>
      </p:sp>
      <p:sp>
        <p:nvSpPr>
          <p:cNvPr id="19" name="CasellaDiTesto 18"/>
          <p:cNvSpPr txBox="1"/>
          <p:nvPr/>
        </p:nvSpPr>
        <p:spPr>
          <a:xfrm>
            <a:off x="3897480" y="1038756"/>
            <a:ext cx="1611225" cy="615553"/>
          </a:xfrm>
          <a:prstGeom prst="rect">
            <a:avLst/>
          </a:prstGeom>
          <a:noFill/>
        </p:spPr>
        <p:txBody>
          <a:bodyPr wrap="square" rtlCol="0">
            <a:spAutoFit/>
          </a:bodyPr>
          <a:lstStyle/>
          <a:p>
            <a:pPr algn="ctr"/>
            <a:r>
              <a:rPr lang="it-IT" sz="1700" b="1" dirty="0"/>
              <a:t>Value </a:t>
            </a:r>
            <a:r>
              <a:rPr lang="it-IT" sz="1700" b="1" dirty="0" err="1"/>
              <a:t>proposition</a:t>
            </a:r>
            <a:endParaRPr lang="it-IT" sz="1700" b="1" dirty="0"/>
          </a:p>
        </p:txBody>
      </p:sp>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2753" y="3301064"/>
            <a:ext cx="1081887" cy="808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1" y="4277877"/>
            <a:ext cx="918244" cy="509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descr="Immagine correl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8680" y="2039488"/>
            <a:ext cx="1368439" cy="1531835"/>
          </a:xfrm>
          <a:prstGeom prst="rect">
            <a:avLst/>
          </a:prstGeom>
          <a:noFill/>
          <a:extLst>
            <a:ext uri="{909E8E84-426E-40DD-AFC4-6F175D3DCCD1}">
              <a14:hiddenFill xmlns:a14="http://schemas.microsoft.com/office/drawing/2010/main">
                <a:solidFill>
                  <a:srgbClr val="FFFFFF"/>
                </a:solidFill>
              </a14:hiddenFill>
            </a:ext>
          </a:extLst>
        </p:spPr>
      </p:pic>
      <p:sp>
        <p:nvSpPr>
          <p:cNvPr id="30" name="CasellaDiTesto 29"/>
          <p:cNvSpPr txBox="1"/>
          <p:nvPr/>
        </p:nvSpPr>
        <p:spPr>
          <a:xfrm>
            <a:off x="2130226" y="1007010"/>
            <a:ext cx="1611225" cy="369332"/>
          </a:xfrm>
          <a:prstGeom prst="rect">
            <a:avLst/>
          </a:prstGeom>
          <a:noFill/>
        </p:spPr>
        <p:txBody>
          <a:bodyPr wrap="square" rtlCol="0">
            <a:spAutoFit/>
          </a:bodyPr>
          <a:lstStyle/>
          <a:p>
            <a:pPr algn="ctr"/>
            <a:r>
              <a:rPr lang="it-IT" b="1" dirty="0" err="1"/>
              <a:t>Key</a:t>
            </a:r>
            <a:r>
              <a:rPr lang="it-IT" b="1" dirty="0"/>
              <a:t> </a:t>
            </a:r>
            <a:r>
              <a:rPr lang="it-IT" b="1" dirty="0" err="1"/>
              <a:t>Activities</a:t>
            </a:r>
            <a:endParaRPr lang="it-IT" b="1" dirty="0"/>
          </a:p>
        </p:txBody>
      </p:sp>
      <p:sp>
        <p:nvSpPr>
          <p:cNvPr id="31" name="CasellaDiTesto 30"/>
          <p:cNvSpPr txBox="1"/>
          <p:nvPr/>
        </p:nvSpPr>
        <p:spPr>
          <a:xfrm>
            <a:off x="2118945" y="3052481"/>
            <a:ext cx="1611225" cy="369332"/>
          </a:xfrm>
          <a:prstGeom prst="rect">
            <a:avLst/>
          </a:prstGeom>
          <a:noFill/>
        </p:spPr>
        <p:txBody>
          <a:bodyPr wrap="square" rtlCol="0">
            <a:spAutoFit/>
          </a:bodyPr>
          <a:lstStyle/>
          <a:p>
            <a:pPr algn="ctr"/>
            <a:r>
              <a:rPr lang="it-IT" b="1" dirty="0" err="1"/>
              <a:t>Key</a:t>
            </a:r>
            <a:r>
              <a:rPr lang="it-IT" b="1" dirty="0"/>
              <a:t> </a:t>
            </a:r>
            <a:r>
              <a:rPr lang="it-IT" b="1" dirty="0" err="1"/>
              <a:t>Resources</a:t>
            </a:r>
            <a:endParaRPr lang="it-IT" b="1" dirty="0"/>
          </a:p>
        </p:txBody>
      </p:sp>
      <p:sp>
        <p:nvSpPr>
          <p:cNvPr id="32" name="CasellaDiTesto 31"/>
          <p:cNvSpPr txBox="1"/>
          <p:nvPr/>
        </p:nvSpPr>
        <p:spPr>
          <a:xfrm>
            <a:off x="4854172" y="5026656"/>
            <a:ext cx="2828889" cy="923330"/>
          </a:xfrm>
          <a:prstGeom prst="rect">
            <a:avLst/>
          </a:prstGeom>
          <a:noFill/>
        </p:spPr>
        <p:txBody>
          <a:bodyPr wrap="square" rtlCol="0">
            <a:spAutoFit/>
          </a:bodyPr>
          <a:lstStyle/>
          <a:p>
            <a:r>
              <a:rPr lang="it-IT" b="1" dirty="0"/>
              <a:t>Revenue Streams/Flusso di ricavi </a:t>
            </a:r>
          </a:p>
        </p:txBody>
      </p:sp>
      <p:sp>
        <p:nvSpPr>
          <p:cNvPr id="33" name="CasellaDiTesto 32"/>
          <p:cNvSpPr txBox="1"/>
          <p:nvPr/>
        </p:nvSpPr>
        <p:spPr>
          <a:xfrm>
            <a:off x="395537" y="1007009"/>
            <a:ext cx="1611225" cy="369332"/>
          </a:xfrm>
          <a:prstGeom prst="rect">
            <a:avLst/>
          </a:prstGeom>
          <a:noFill/>
        </p:spPr>
        <p:txBody>
          <a:bodyPr wrap="square" rtlCol="0">
            <a:spAutoFit/>
          </a:bodyPr>
          <a:lstStyle/>
          <a:p>
            <a:pPr algn="ctr"/>
            <a:r>
              <a:rPr lang="it-IT" b="1" dirty="0" err="1"/>
              <a:t>Key</a:t>
            </a:r>
            <a:r>
              <a:rPr lang="it-IT" b="1" dirty="0"/>
              <a:t> </a:t>
            </a:r>
            <a:r>
              <a:rPr lang="it-IT" b="1" dirty="0" err="1"/>
              <a:t>Partners</a:t>
            </a:r>
            <a:endParaRPr lang="it-IT" b="1" dirty="0"/>
          </a:p>
        </p:txBody>
      </p:sp>
      <p:sp>
        <p:nvSpPr>
          <p:cNvPr id="34" name="CasellaDiTesto 33"/>
          <p:cNvSpPr txBox="1"/>
          <p:nvPr/>
        </p:nvSpPr>
        <p:spPr>
          <a:xfrm>
            <a:off x="442200" y="5073273"/>
            <a:ext cx="2557059" cy="369332"/>
          </a:xfrm>
          <a:prstGeom prst="rect">
            <a:avLst/>
          </a:prstGeom>
          <a:noFill/>
        </p:spPr>
        <p:txBody>
          <a:bodyPr wrap="square" rtlCol="0">
            <a:spAutoFit/>
          </a:bodyPr>
          <a:lstStyle/>
          <a:p>
            <a:r>
              <a:rPr lang="it-IT" b="1" dirty="0" err="1"/>
              <a:t>Cost</a:t>
            </a:r>
            <a:r>
              <a:rPr lang="it-IT" b="1" dirty="0"/>
              <a:t> </a:t>
            </a:r>
            <a:r>
              <a:rPr lang="it-IT" b="1" dirty="0" err="1"/>
              <a:t>structure</a:t>
            </a:r>
            <a:endParaRPr lang="it-IT" b="1" dirty="0"/>
          </a:p>
        </p:txBody>
      </p:sp>
      <p:pic>
        <p:nvPicPr>
          <p:cNvPr id="103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6370" y="5086020"/>
            <a:ext cx="1145312" cy="136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30389" y="5040938"/>
            <a:ext cx="1357254" cy="1369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descr="Risultati immagini per key activiti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24498" y="1601766"/>
            <a:ext cx="980411" cy="974582"/>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p:cNvPicPr>
            <a:picLocks noChangeAspect="1" noChangeArrowheads="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6002247" y="1535197"/>
            <a:ext cx="829598" cy="76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descr="Risultati immagini per key resourc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29229" y="3669055"/>
            <a:ext cx="701464" cy="881558"/>
          </a:xfrm>
          <a:prstGeom prst="rect">
            <a:avLst/>
          </a:prstGeom>
          <a:noFill/>
          <a:extLst>
            <a:ext uri="{909E8E84-426E-40DD-AFC4-6F175D3DCCD1}">
              <a14:hiddenFill xmlns:a14="http://schemas.microsoft.com/office/drawing/2010/main">
                <a:solidFill>
                  <a:srgbClr val="FFFFFF"/>
                </a:solidFill>
              </a14:hiddenFill>
            </a:ext>
          </a:extLst>
        </p:spPr>
      </p:pic>
      <p:sp>
        <p:nvSpPr>
          <p:cNvPr id="20" name="CasellaDiTesto 19"/>
          <p:cNvSpPr txBox="1"/>
          <p:nvPr/>
        </p:nvSpPr>
        <p:spPr>
          <a:xfrm>
            <a:off x="2831771" y="3581156"/>
            <a:ext cx="1034477" cy="707886"/>
          </a:xfrm>
          <a:prstGeom prst="rect">
            <a:avLst/>
          </a:prstGeom>
          <a:noFill/>
        </p:spPr>
        <p:txBody>
          <a:bodyPr wrap="square" rtlCol="0">
            <a:spAutoFit/>
          </a:bodyPr>
          <a:lstStyle/>
          <a:p>
            <a:r>
              <a:rPr lang="it-IT" sz="1000" dirty="0" err="1"/>
              <a:t>Physical</a:t>
            </a:r>
            <a:endParaRPr lang="it-IT" sz="1000" dirty="0"/>
          </a:p>
          <a:p>
            <a:r>
              <a:rPr lang="it-IT" sz="1000" dirty="0" err="1"/>
              <a:t>Intellectual</a:t>
            </a:r>
            <a:endParaRPr lang="it-IT" sz="1000" dirty="0"/>
          </a:p>
          <a:p>
            <a:r>
              <a:rPr lang="it-IT" sz="1000" dirty="0"/>
              <a:t>Human</a:t>
            </a:r>
          </a:p>
          <a:p>
            <a:r>
              <a:rPr lang="it-IT" sz="1000" dirty="0"/>
              <a:t>Financial</a:t>
            </a:r>
          </a:p>
        </p:txBody>
      </p:sp>
      <p:sp>
        <p:nvSpPr>
          <p:cNvPr id="21" name="CasellaDiTesto 20"/>
          <p:cNvSpPr txBox="1"/>
          <p:nvPr/>
        </p:nvSpPr>
        <p:spPr>
          <a:xfrm>
            <a:off x="0" y="0"/>
            <a:ext cx="9144000" cy="9541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it-IT" sz="2800" dirty="0">
                <a:latin typeface="Arial Black" panose="020B0A04020102020204" pitchFamily="34" charset="0"/>
              </a:rPr>
              <a:t>I NOVE ELEMENTI DEL MODELLO DI BUSINESS</a:t>
            </a:r>
            <a:endParaRPr lang="it-IT" dirty="0">
              <a:latin typeface="Arial Black" panose="020B0A04020102020204" pitchFamily="34" charset="0"/>
            </a:endParaRPr>
          </a:p>
        </p:txBody>
      </p:sp>
      <p:pic>
        <p:nvPicPr>
          <p:cNvPr id="1051" name="Picture 2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3682" y="2949699"/>
            <a:ext cx="1334931" cy="65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6" descr="Risultati immagini per partner ke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682" y="1565434"/>
            <a:ext cx="1354832" cy="1010914"/>
          </a:xfrm>
          <a:prstGeom prst="rect">
            <a:avLst/>
          </a:prstGeom>
          <a:noFill/>
          <a:extLst>
            <a:ext uri="{909E8E84-426E-40DD-AFC4-6F175D3DCCD1}">
              <a14:hiddenFill xmlns:a14="http://schemas.microsoft.com/office/drawing/2010/main">
                <a:solidFill>
                  <a:srgbClr val="FFFFFF"/>
                </a:solidFill>
              </a14:hiddenFill>
            </a:ext>
          </a:extLst>
        </p:spPr>
      </p:pic>
      <p:sp>
        <p:nvSpPr>
          <p:cNvPr id="23" name="Segnaposto numero diapositiva 22"/>
          <p:cNvSpPr>
            <a:spLocks noGrp="1"/>
          </p:cNvSpPr>
          <p:nvPr>
            <p:ph type="sldNum" sz="quarter" idx="12"/>
          </p:nvPr>
        </p:nvSpPr>
        <p:spPr/>
        <p:txBody>
          <a:bodyPr/>
          <a:lstStyle/>
          <a:p>
            <a:fld id="{06349F4D-CB67-4E87-A733-D2EC9C035131}" type="slidenum">
              <a:rPr lang="it-IT" smtClean="0"/>
              <a:t>6</a:t>
            </a:fld>
            <a:endParaRPr lang="it-IT"/>
          </a:p>
        </p:txBody>
      </p:sp>
      <p:sp>
        <p:nvSpPr>
          <p:cNvPr id="50" name="Rettangolo arrotondato 49"/>
          <p:cNvSpPr/>
          <p:nvPr/>
        </p:nvSpPr>
        <p:spPr>
          <a:xfrm>
            <a:off x="8077911" y="1770527"/>
            <a:ext cx="612068" cy="442674"/>
          </a:xfrm>
          <a:prstGeom prst="roundRect">
            <a:avLst/>
          </a:prstGeom>
          <a:solidFill>
            <a:srgbClr val="99CCFF"/>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cap="none" spc="0" dirty="0">
                <a:ln w="11430"/>
                <a:solidFill>
                  <a:srgbClr val="FF0000"/>
                </a:solidFill>
                <a:effectLst>
                  <a:outerShdw blurRad="80000" dist="40000" dir="5040000" algn="tl">
                    <a:srgbClr val="000000">
                      <a:alpha val="30000"/>
                    </a:srgbClr>
                  </a:outerShdw>
                </a:effectLst>
              </a:rPr>
              <a:t>1</a:t>
            </a:r>
          </a:p>
        </p:txBody>
      </p:sp>
      <p:sp>
        <p:nvSpPr>
          <p:cNvPr id="51" name="Rettangolo arrotondato 50"/>
          <p:cNvSpPr/>
          <p:nvPr/>
        </p:nvSpPr>
        <p:spPr>
          <a:xfrm>
            <a:off x="4801173" y="1660426"/>
            <a:ext cx="612068" cy="442674"/>
          </a:xfrm>
          <a:prstGeom prst="roundRect">
            <a:avLst/>
          </a:prstGeom>
          <a:solidFill>
            <a:srgbClr val="99CCFF"/>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dirty="0">
                <a:ln w="11430"/>
                <a:solidFill>
                  <a:srgbClr val="FF0000"/>
                </a:solidFill>
                <a:effectLst>
                  <a:outerShdw blurRad="80000" dist="40000" dir="5040000" algn="tl">
                    <a:srgbClr val="000000">
                      <a:alpha val="30000"/>
                    </a:srgbClr>
                  </a:outerShdw>
                </a:effectLst>
              </a:rPr>
              <a:t>2</a:t>
            </a:r>
            <a:endParaRPr lang="it-IT" sz="2000" b="1" cap="none" spc="0" dirty="0">
              <a:ln w="11430"/>
              <a:solidFill>
                <a:srgbClr val="FF0000"/>
              </a:solidFill>
              <a:effectLst>
                <a:outerShdw blurRad="80000" dist="40000" dir="5040000" algn="tl">
                  <a:srgbClr val="000000">
                    <a:alpha val="30000"/>
                  </a:srgbClr>
                </a:outerShdw>
              </a:effectLst>
            </a:endParaRPr>
          </a:p>
        </p:txBody>
      </p:sp>
      <p:sp>
        <p:nvSpPr>
          <p:cNvPr id="52" name="Rettangolo arrotondato 51"/>
          <p:cNvSpPr/>
          <p:nvPr/>
        </p:nvSpPr>
        <p:spPr>
          <a:xfrm>
            <a:off x="6598606" y="4311113"/>
            <a:ext cx="612068" cy="442674"/>
          </a:xfrm>
          <a:prstGeom prst="roundRect">
            <a:avLst/>
          </a:prstGeom>
          <a:solidFill>
            <a:srgbClr val="99CCFF"/>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dirty="0">
                <a:ln w="11430"/>
                <a:solidFill>
                  <a:srgbClr val="FF0000"/>
                </a:solidFill>
                <a:effectLst>
                  <a:outerShdw blurRad="80000" dist="40000" dir="5040000" algn="tl">
                    <a:srgbClr val="000000">
                      <a:alpha val="30000"/>
                    </a:srgbClr>
                  </a:outerShdw>
                </a:effectLst>
              </a:rPr>
              <a:t>3</a:t>
            </a:r>
            <a:endParaRPr lang="it-IT" sz="2000" b="1" cap="none" spc="0" dirty="0">
              <a:ln w="11430"/>
              <a:solidFill>
                <a:srgbClr val="FF0000"/>
              </a:solidFill>
              <a:effectLst>
                <a:outerShdw blurRad="80000" dist="40000" dir="5040000" algn="tl">
                  <a:srgbClr val="000000">
                    <a:alpha val="30000"/>
                  </a:srgbClr>
                </a:outerShdw>
              </a:effectLst>
            </a:endParaRPr>
          </a:p>
        </p:txBody>
      </p:sp>
      <p:sp>
        <p:nvSpPr>
          <p:cNvPr id="53" name="Rettangolo arrotondato 52"/>
          <p:cNvSpPr/>
          <p:nvPr/>
        </p:nvSpPr>
        <p:spPr>
          <a:xfrm>
            <a:off x="6567768" y="2467829"/>
            <a:ext cx="612068" cy="442674"/>
          </a:xfrm>
          <a:prstGeom prst="roundRect">
            <a:avLst/>
          </a:prstGeom>
          <a:solidFill>
            <a:srgbClr val="99CCFF"/>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dirty="0">
                <a:ln w="11430"/>
                <a:solidFill>
                  <a:srgbClr val="FF0000"/>
                </a:solidFill>
                <a:effectLst>
                  <a:outerShdw blurRad="80000" dist="40000" dir="5040000" algn="tl">
                    <a:srgbClr val="000000">
                      <a:alpha val="30000"/>
                    </a:srgbClr>
                  </a:outerShdw>
                </a:effectLst>
              </a:rPr>
              <a:t>4</a:t>
            </a:r>
            <a:endParaRPr lang="it-IT" sz="2000" b="1" cap="none" spc="0" dirty="0">
              <a:ln w="11430"/>
              <a:solidFill>
                <a:srgbClr val="FF0000"/>
              </a:solidFill>
              <a:effectLst>
                <a:outerShdw blurRad="80000" dist="40000" dir="5040000" algn="tl">
                  <a:srgbClr val="000000">
                    <a:alpha val="30000"/>
                  </a:srgbClr>
                </a:outerShdw>
              </a:effectLst>
            </a:endParaRPr>
          </a:p>
        </p:txBody>
      </p:sp>
      <p:sp>
        <p:nvSpPr>
          <p:cNvPr id="54" name="Rettangolo arrotondato 53"/>
          <p:cNvSpPr/>
          <p:nvPr/>
        </p:nvSpPr>
        <p:spPr>
          <a:xfrm>
            <a:off x="4920890" y="5924721"/>
            <a:ext cx="612068" cy="442674"/>
          </a:xfrm>
          <a:prstGeom prst="roundRect">
            <a:avLst/>
          </a:prstGeom>
          <a:solidFill>
            <a:srgbClr val="99CCFF"/>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dirty="0">
                <a:ln w="11430"/>
                <a:solidFill>
                  <a:srgbClr val="FF0000"/>
                </a:solidFill>
                <a:effectLst>
                  <a:outerShdw blurRad="80000" dist="40000" dir="5040000" algn="tl">
                    <a:srgbClr val="000000">
                      <a:alpha val="30000"/>
                    </a:srgbClr>
                  </a:outerShdw>
                </a:effectLst>
              </a:rPr>
              <a:t>5</a:t>
            </a:r>
            <a:endParaRPr lang="it-IT" sz="2000" b="1" cap="none" spc="0" dirty="0">
              <a:ln w="11430"/>
              <a:solidFill>
                <a:srgbClr val="FF0000"/>
              </a:solidFill>
              <a:effectLst>
                <a:outerShdw blurRad="80000" dist="40000" dir="5040000" algn="tl">
                  <a:srgbClr val="000000">
                    <a:alpha val="30000"/>
                  </a:srgbClr>
                </a:outerShdw>
              </a:effectLst>
            </a:endParaRPr>
          </a:p>
        </p:txBody>
      </p:sp>
      <p:sp>
        <p:nvSpPr>
          <p:cNvPr id="55" name="Rettangolo arrotondato 54"/>
          <p:cNvSpPr/>
          <p:nvPr/>
        </p:nvSpPr>
        <p:spPr>
          <a:xfrm>
            <a:off x="3202049" y="1660426"/>
            <a:ext cx="612068" cy="442674"/>
          </a:xfrm>
          <a:prstGeom prst="roundRect">
            <a:avLst/>
          </a:prstGeom>
          <a:solidFill>
            <a:srgbClr val="FFFF66"/>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cap="none" spc="0" dirty="0">
                <a:ln w="11430"/>
                <a:solidFill>
                  <a:srgbClr val="0070C0"/>
                </a:solidFill>
              </a:rPr>
              <a:t>6</a:t>
            </a:r>
          </a:p>
        </p:txBody>
      </p:sp>
      <p:sp>
        <p:nvSpPr>
          <p:cNvPr id="56" name="Rettangolo arrotondato 55"/>
          <p:cNvSpPr/>
          <p:nvPr/>
        </p:nvSpPr>
        <p:spPr>
          <a:xfrm>
            <a:off x="533682" y="5457638"/>
            <a:ext cx="612068" cy="442674"/>
          </a:xfrm>
          <a:prstGeom prst="roundRect">
            <a:avLst/>
          </a:prstGeom>
          <a:solidFill>
            <a:srgbClr val="FFFF66"/>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dirty="0">
                <a:ln w="11430"/>
                <a:solidFill>
                  <a:srgbClr val="0070C0"/>
                </a:solidFill>
              </a:rPr>
              <a:t>9</a:t>
            </a:r>
            <a:endParaRPr lang="it-IT" sz="2000" b="1" cap="none" spc="0" dirty="0">
              <a:ln w="11430"/>
              <a:solidFill>
                <a:srgbClr val="0070C0"/>
              </a:solidFill>
            </a:endParaRPr>
          </a:p>
        </p:txBody>
      </p:sp>
      <p:sp>
        <p:nvSpPr>
          <p:cNvPr id="57" name="Rettangolo arrotondato 56"/>
          <p:cNvSpPr/>
          <p:nvPr/>
        </p:nvSpPr>
        <p:spPr>
          <a:xfrm>
            <a:off x="895113" y="3935099"/>
            <a:ext cx="612068" cy="442674"/>
          </a:xfrm>
          <a:prstGeom prst="roundRect">
            <a:avLst/>
          </a:prstGeom>
          <a:solidFill>
            <a:srgbClr val="FFFF66"/>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cap="none" spc="0" dirty="0">
                <a:ln w="11430"/>
                <a:solidFill>
                  <a:srgbClr val="0070C0"/>
                </a:solidFill>
              </a:rPr>
              <a:t>8</a:t>
            </a:r>
          </a:p>
        </p:txBody>
      </p:sp>
      <p:sp>
        <p:nvSpPr>
          <p:cNvPr id="58" name="Rettangolo arrotondato 57"/>
          <p:cNvSpPr/>
          <p:nvPr/>
        </p:nvSpPr>
        <p:spPr>
          <a:xfrm>
            <a:off x="3167724" y="4293867"/>
            <a:ext cx="612068" cy="442674"/>
          </a:xfrm>
          <a:prstGeom prst="roundRect">
            <a:avLst/>
          </a:prstGeom>
          <a:solidFill>
            <a:srgbClr val="FFFF66"/>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dirty="0">
                <a:ln w="11430"/>
                <a:solidFill>
                  <a:srgbClr val="0070C0"/>
                </a:solidFill>
              </a:rPr>
              <a:t>7</a:t>
            </a:r>
            <a:endParaRPr lang="it-IT" sz="2000" b="1" cap="none" spc="0" dirty="0">
              <a:ln w="11430"/>
              <a:solidFill>
                <a:srgbClr val="0070C0"/>
              </a:solidFill>
            </a:endParaRPr>
          </a:p>
        </p:txBody>
      </p:sp>
      <p:cxnSp>
        <p:nvCxnSpPr>
          <p:cNvPr id="26" name="Connettore 2 25"/>
          <p:cNvCxnSpPr/>
          <p:nvPr/>
        </p:nvCxnSpPr>
        <p:spPr>
          <a:xfrm>
            <a:off x="5313649" y="4156436"/>
            <a:ext cx="2369412"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Connettore 2 61"/>
          <p:cNvCxnSpPr/>
          <p:nvPr/>
        </p:nvCxnSpPr>
        <p:spPr>
          <a:xfrm flipH="1">
            <a:off x="5303891" y="2368181"/>
            <a:ext cx="2119610" cy="22356"/>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egnaposto piè di pagina 1">
            <a:extLst>
              <a:ext uri="{FF2B5EF4-FFF2-40B4-BE49-F238E27FC236}">
                <a16:creationId xmlns:a16="http://schemas.microsoft.com/office/drawing/2014/main" id="{2AA7BBC8-1FD4-47BB-B00C-4EC0F52D2132}"/>
              </a:ext>
            </a:extLst>
          </p:cNvPr>
          <p:cNvSpPr>
            <a:spLocks noGrp="1"/>
          </p:cNvSpPr>
          <p:nvPr>
            <p:ph type="ftr" sz="quarter" idx="11"/>
          </p:nvPr>
        </p:nvSpPr>
        <p:spPr>
          <a:xfrm>
            <a:off x="442200" y="6453336"/>
            <a:ext cx="7846047"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247356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578787" y="932167"/>
            <a:ext cx="1510187" cy="19597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7" name="Rettangolo 6"/>
          <p:cNvSpPr/>
          <p:nvPr/>
        </p:nvSpPr>
        <p:spPr>
          <a:xfrm>
            <a:off x="5580111" y="2996951"/>
            <a:ext cx="1508863" cy="18557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8" name="Elaborazione 7"/>
          <p:cNvSpPr/>
          <p:nvPr/>
        </p:nvSpPr>
        <p:spPr>
          <a:xfrm>
            <a:off x="7164287" y="908720"/>
            <a:ext cx="1611225" cy="394395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4" name="Rettangolo 13"/>
          <p:cNvSpPr/>
          <p:nvPr/>
        </p:nvSpPr>
        <p:spPr>
          <a:xfrm>
            <a:off x="4824263" y="5013176"/>
            <a:ext cx="3951249"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0" name="CasellaDiTesto 9"/>
          <p:cNvSpPr txBox="1"/>
          <p:nvPr/>
        </p:nvSpPr>
        <p:spPr>
          <a:xfrm>
            <a:off x="7249819" y="1010550"/>
            <a:ext cx="1440160" cy="1015663"/>
          </a:xfrm>
          <a:prstGeom prst="rect">
            <a:avLst/>
          </a:prstGeom>
          <a:noFill/>
        </p:spPr>
        <p:txBody>
          <a:bodyPr wrap="square" rtlCol="0">
            <a:spAutoFit/>
          </a:bodyPr>
          <a:lstStyle/>
          <a:p>
            <a:pPr algn="ctr"/>
            <a:r>
              <a:rPr lang="it-IT" sz="1400" b="1" dirty="0" err="1"/>
              <a:t>Customer</a:t>
            </a:r>
            <a:r>
              <a:rPr lang="it-IT" sz="1400" b="1" dirty="0"/>
              <a:t> </a:t>
            </a:r>
            <a:r>
              <a:rPr lang="it-IT" sz="1400" b="1" dirty="0" err="1"/>
              <a:t>Segments</a:t>
            </a:r>
            <a:r>
              <a:rPr lang="it-IT" sz="1400" dirty="0"/>
              <a:t> /</a:t>
            </a:r>
          </a:p>
          <a:p>
            <a:pPr algn="ctr"/>
            <a:r>
              <a:rPr lang="it-IT" sz="1400" b="1" dirty="0"/>
              <a:t>Target</a:t>
            </a:r>
          </a:p>
          <a:p>
            <a:pPr algn="ctr"/>
            <a:r>
              <a:rPr lang="it-IT" dirty="0"/>
              <a:t>…</a:t>
            </a: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07" y="2764444"/>
            <a:ext cx="1104289"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asellaDiTesto 11"/>
          <p:cNvSpPr txBox="1"/>
          <p:nvPr/>
        </p:nvSpPr>
        <p:spPr>
          <a:xfrm>
            <a:off x="5580111" y="1028847"/>
            <a:ext cx="1477652" cy="492443"/>
          </a:xfrm>
          <a:prstGeom prst="rect">
            <a:avLst/>
          </a:prstGeom>
          <a:noFill/>
        </p:spPr>
        <p:txBody>
          <a:bodyPr wrap="square" rtlCol="0">
            <a:spAutoFit/>
          </a:bodyPr>
          <a:lstStyle/>
          <a:p>
            <a:pPr algn="ctr"/>
            <a:r>
              <a:rPr lang="it-IT" sz="1300" b="1" dirty="0" err="1"/>
              <a:t>Customer</a:t>
            </a:r>
            <a:r>
              <a:rPr lang="it-IT" sz="1300" b="1" dirty="0"/>
              <a:t> </a:t>
            </a:r>
            <a:r>
              <a:rPr lang="it-IT" sz="1300" b="1" dirty="0" err="1"/>
              <a:t>Relationships</a:t>
            </a:r>
            <a:endParaRPr lang="it-IT" sz="1300" b="1" dirty="0"/>
          </a:p>
        </p:txBody>
      </p:sp>
      <p:pic>
        <p:nvPicPr>
          <p:cNvPr id="1032" name="Picture 8" descr="C:\Users\saturn\AppData\Local\Microsoft\Windows\INetCache\IE\W0WY6F0W\1200px-SuitHeart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8524" y="1850054"/>
            <a:ext cx="733631" cy="726295"/>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p:cNvSpPr txBox="1"/>
          <p:nvPr/>
        </p:nvSpPr>
        <p:spPr>
          <a:xfrm>
            <a:off x="5728947" y="3041875"/>
            <a:ext cx="1130934" cy="615553"/>
          </a:xfrm>
          <a:prstGeom prst="rect">
            <a:avLst/>
          </a:prstGeom>
          <a:noFill/>
        </p:spPr>
        <p:txBody>
          <a:bodyPr wrap="square" rtlCol="0">
            <a:spAutoFit/>
          </a:bodyPr>
          <a:lstStyle/>
          <a:p>
            <a:r>
              <a:rPr lang="it-IT" sz="1600" b="1" dirty="0" err="1"/>
              <a:t>Channel</a:t>
            </a:r>
            <a:r>
              <a:rPr lang="it-IT" b="1" dirty="0" err="1"/>
              <a:t>s</a:t>
            </a:r>
            <a:endParaRPr lang="it-IT" b="1" dirty="0"/>
          </a:p>
        </p:txBody>
      </p:sp>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7993" y="3424119"/>
            <a:ext cx="1081887" cy="808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3336" y="4294086"/>
            <a:ext cx="918244" cy="509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CasellaDiTesto 31"/>
          <p:cNvSpPr txBox="1"/>
          <p:nvPr/>
        </p:nvSpPr>
        <p:spPr>
          <a:xfrm>
            <a:off x="4854172" y="5026656"/>
            <a:ext cx="2557059" cy="369332"/>
          </a:xfrm>
          <a:prstGeom prst="rect">
            <a:avLst/>
          </a:prstGeom>
          <a:noFill/>
        </p:spPr>
        <p:txBody>
          <a:bodyPr wrap="square" rtlCol="0">
            <a:spAutoFit/>
          </a:bodyPr>
          <a:lstStyle/>
          <a:p>
            <a:r>
              <a:rPr lang="it-IT" b="1" dirty="0"/>
              <a:t>Revenue/Ricavi </a:t>
            </a:r>
          </a:p>
        </p:txBody>
      </p:sp>
      <p:pic>
        <p:nvPicPr>
          <p:cNvPr id="103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7" y="5139461"/>
            <a:ext cx="1089933" cy="1302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7"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5975463" y="1810431"/>
            <a:ext cx="829598" cy="76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ccia in giù 1"/>
          <p:cNvSpPr/>
          <p:nvPr/>
        </p:nvSpPr>
        <p:spPr>
          <a:xfrm rot="16200000">
            <a:off x="6152102" y="-1714693"/>
            <a:ext cx="610582" cy="4636243"/>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it-IT"/>
          </a:p>
        </p:txBody>
      </p:sp>
      <p:sp>
        <p:nvSpPr>
          <p:cNvPr id="3" name="CasellaDiTesto 2"/>
          <p:cNvSpPr txBox="1"/>
          <p:nvPr/>
        </p:nvSpPr>
        <p:spPr>
          <a:xfrm>
            <a:off x="574157" y="1271707"/>
            <a:ext cx="3400528" cy="3379113"/>
          </a:xfrm>
          <a:prstGeom prst="roundRect">
            <a:avLst>
              <a:gd name="adj" fmla="val 14369"/>
            </a:avLst>
          </a:prstGeom>
        </p:spPr>
        <p:style>
          <a:lnRef idx="2">
            <a:schemeClr val="accent3"/>
          </a:lnRef>
          <a:fillRef idx="1">
            <a:schemeClr val="lt1"/>
          </a:fillRef>
          <a:effectRef idx="0">
            <a:schemeClr val="accent3"/>
          </a:effectRef>
          <a:fontRef idx="minor">
            <a:schemeClr val="dk1"/>
          </a:fontRef>
        </p:style>
        <p:txBody>
          <a:bodyPr vert="horz" wrap="square" rtlCol="0">
            <a:spAutoFit/>
          </a:bodyPr>
          <a:lstStyle/>
          <a:p>
            <a:pPr algn="ctr"/>
            <a:r>
              <a:rPr lang="it-IT" sz="2800" b="1" dirty="0">
                <a:latin typeface="Arial Black" panose="020B0A04020102020204" pitchFamily="34" charset="0"/>
              </a:rPr>
              <a:t>A </a:t>
            </a:r>
            <a:r>
              <a:rPr lang="it-IT" sz="2800" b="1" dirty="0">
                <a:solidFill>
                  <a:srgbClr val="00B050"/>
                </a:solidFill>
                <a:latin typeface="Arial Black" panose="020B0A04020102020204" pitchFamily="34" charset="0"/>
              </a:rPr>
              <a:t>DESTRA</a:t>
            </a:r>
            <a:r>
              <a:rPr lang="it-IT" sz="2800" b="1" dirty="0">
                <a:latin typeface="Arial Black" panose="020B0A04020102020204" pitchFamily="34" charset="0"/>
              </a:rPr>
              <a:t>:</a:t>
            </a:r>
          </a:p>
          <a:p>
            <a:pPr algn="ctr"/>
            <a:endParaRPr lang="it-IT" sz="2800" b="1" dirty="0">
              <a:latin typeface="Arial Black" panose="020B0A04020102020204" pitchFamily="34" charset="0"/>
            </a:endParaRPr>
          </a:p>
          <a:p>
            <a:pPr algn="ctr"/>
            <a:r>
              <a:rPr lang="it-IT" sz="2800" b="1" dirty="0">
                <a:latin typeface="Arial Black" panose="020B0A04020102020204" pitchFamily="34" charset="0"/>
              </a:rPr>
              <a:t>QUELLO CHE IL CLIENTE PERCEPISCE/ VEDE/RICEVE/ PAGA </a:t>
            </a:r>
          </a:p>
        </p:txBody>
      </p:sp>
      <p:sp>
        <p:nvSpPr>
          <p:cNvPr id="4" name="Segnaposto piè di pagina 3"/>
          <p:cNvSpPr>
            <a:spLocks noGrp="1"/>
          </p:cNvSpPr>
          <p:nvPr>
            <p:ph type="ftr" sz="quarter" idx="11"/>
          </p:nvPr>
        </p:nvSpPr>
        <p:spPr>
          <a:xfrm>
            <a:off x="467544" y="6492875"/>
            <a:ext cx="8222435"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
        <p:nvSpPr>
          <p:cNvPr id="5" name="Segnaposto numero diapositiva 4"/>
          <p:cNvSpPr>
            <a:spLocks noGrp="1"/>
          </p:cNvSpPr>
          <p:nvPr>
            <p:ph type="sldNum" sz="quarter" idx="12"/>
          </p:nvPr>
        </p:nvSpPr>
        <p:spPr/>
        <p:txBody>
          <a:bodyPr/>
          <a:lstStyle/>
          <a:p>
            <a:fld id="{06349F4D-CB67-4E87-A733-D2EC9C035131}" type="slidenum">
              <a:rPr lang="it-IT" smtClean="0"/>
              <a:t>7</a:t>
            </a:fld>
            <a:endParaRPr lang="it-IT"/>
          </a:p>
        </p:txBody>
      </p:sp>
      <p:sp>
        <p:nvSpPr>
          <p:cNvPr id="23" name="Elaborazione 22">
            <a:extLst>
              <a:ext uri="{FF2B5EF4-FFF2-40B4-BE49-F238E27FC236}">
                <a16:creationId xmlns:a16="http://schemas.microsoft.com/office/drawing/2014/main" id="{6BFD2534-4B5E-4F31-9609-F9DDADC2E584}"/>
              </a:ext>
            </a:extLst>
          </p:cNvPr>
          <p:cNvSpPr/>
          <p:nvPr/>
        </p:nvSpPr>
        <p:spPr>
          <a:xfrm>
            <a:off x="4007746" y="940366"/>
            <a:ext cx="1561739" cy="3903159"/>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pic>
        <p:nvPicPr>
          <p:cNvPr id="9" name="Elemento grafico 8">
            <a:extLst>
              <a:ext uri="{FF2B5EF4-FFF2-40B4-BE49-F238E27FC236}">
                <a16:creationId xmlns:a16="http://schemas.microsoft.com/office/drawing/2014/main" id="{B8673A1F-A70E-4CF9-9BB4-5339DAA45E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21260" y="986305"/>
            <a:ext cx="1647825" cy="723900"/>
          </a:xfrm>
          <a:prstGeom prst="rect">
            <a:avLst/>
          </a:prstGeom>
        </p:spPr>
      </p:pic>
      <p:pic>
        <p:nvPicPr>
          <p:cNvPr id="11" name="Elemento grafico 10">
            <a:extLst>
              <a:ext uri="{FF2B5EF4-FFF2-40B4-BE49-F238E27FC236}">
                <a16:creationId xmlns:a16="http://schemas.microsoft.com/office/drawing/2014/main" id="{65B0AB01-2D23-40BF-A3F6-F27CEECF5F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21654" y="1984012"/>
            <a:ext cx="1371600" cy="1533525"/>
          </a:xfrm>
          <a:prstGeom prst="rect">
            <a:avLst/>
          </a:prstGeom>
        </p:spPr>
      </p:pic>
    </p:spTree>
    <p:extLst>
      <p:ext uri="{BB962C8B-B14F-4D97-AF65-F5344CB8AC3E}">
        <p14:creationId xmlns:p14="http://schemas.microsoft.com/office/powerpoint/2010/main" val="414611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386367" y="5005842"/>
            <a:ext cx="4276326"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6" name="Rettangolo 15"/>
          <p:cNvSpPr/>
          <p:nvPr/>
        </p:nvSpPr>
        <p:spPr>
          <a:xfrm>
            <a:off x="2163774" y="932167"/>
            <a:ext cx="1544130" cy="19719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7" name="Rettangolo 16"/>
          <p:cNvSpPr/>
          <p:nvPr/>
        </p:nvSpPr>
        <p:spPr>
          <a:xfrm>
            <a:off x="2181407" y="2987823"/>
            <a:ext cx="1526497" cy="18557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8" name="Elaborazione 17"/>
          <p:cNvSpPr/>
          <p:nvPr/>
        </p:nvSpPr>
        <p:spPr>
          <a:xfrm>
            <a:off x="395536" y="940369"/>
            <a:ext cx="1611225" cy="390315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0" name="CasellaDiTesto 29"/>
          <p:cNvSpPr txBox="1"/>
          <p:nvPr/>
        </p:nvSpPr>
        <p:spPr>
          <a:xfrm>
            <a:off x="2130226" y="1007010"/>
            <a:ext cx="1611225" cy="369332"/>
          </a:xfrm>
          <a:prstGeom prst="rect">
            <a:avLst/>
          </a:prstGeom>
          <a:noFill/>
        </p:spPr>
        <p:txBody>
          <a:bodyPr wrap="square" rtlCol="0">
            <a:spAutoFit/>
          </a:bodyPr>
          <a:lstStyle/>
          <a:p>
            <a:pPr algn="ctr"/>
            <a:r>
              <a:rPr lang="it-IT" b="1" dirty="0" err="1"/>
              <a:t>Key</a:t>
            </a:r>
            <a:r>
              <a:rPr lang="it-IT" b="1" dirty="0"/>
              <a:t> </a:t>
            </a:r>
            <a:r>
              <a:rPr lang="it-IT" b="1" dirty="0" err="1"/>
              <a:t>Activities</a:t>
            </a:r>
            <a:endParaRPr lang="it-IT" b="1" dirty="0"/>
          </a:p>
        </p:txBody>
      </p:sp>
      <p:sp>
        <p:nvSpPr>
          <p:cNvPr id="31" name="CasellaDiTesto 30"/>
          <p:cNvSpPr txBox="1"/>
          <p:nvPr/>
        </p:nvSpPr>
        <p:spPr>
          <a:xfrm>
            <a:off x="2118945" y="3052481"/>
            <a:ext cx="1611225" cy="369332"/>
          </a:xfrm>
          <a:prstGeom prst="rect">
            <a:avLst/>
          </a:prstGeom>
          <a:noFill/>
        </p:spPr>
        <p:txBody>
          <a:bodyPr wrap="square" rtlCol="0">
            <a:spAutoFit/>
          </a:bodyPr>
          <a:lstStyle/>
          <a:p>
            <a:pPr algn="ctr"/>
            <a:r>
              <a:rPr lang="it-IT" b="1" dirty="0" err="1"/>
              <a:t>Key</a:t>
            </a:r>
            <a:r>
              <a:rPr lang="it-IT" b="1" dirty="0"/>
              <a:t> </a:t>
            </a:r>
            <a:r>
              <a:rPr lang="it-IT" b="1" dirty="0" err="1"/>
              <a:t>Resources</a:t>
            </a:r>
            <a:endParaRPr lang="it-IT" b="1" dirty="0"/>
          </a:p>
        </p:txBody>
      </p:sp>
      <p:sp>
        <p:nvSpPr>
          <p:cNvPr id="33" name="CasellaDiTesto 32"/>
          <p:cNvSpPr txBox="1"/>
          <p:nvPr/>
        </p:nvSpPr>
        <p:spPr>
          <a:xfrm>
            <a:off x="395537" y="1007009"/>
            <a:ext cx="1611225" cy="369332"/>
          </a:xfrm>
          <a:prstGeom prst="rect">
            <a:avLst/>
          </a:prstGeom>
          <a:noFill/>
        </p:spPr>
        <p:txBody>
          <a:bodyPr wrap="square" rtlCol="0">
            <a:spAutoFit/>
          </a:bodyPr>
          <a:lstStyle/>
          <a:p>
            <a:pPr algn="ctr"/>
            <a:r>
              <a:rPr lang="it-IT" b="1" dirty="0" err="1"/>
              <a:t>Key</a:t>
            </a:r>
            <a:r>
              <a:rPr lang="it-IT" b="1" dirty="0"/>
              <a:t> </a:t>
            </a:r>
            <a:r>
              <a:rPr lang="it-IT" b="1" dirty="0" err="1"/>
              <a:t>Partners</a:t>
            </a:r>
            <a:endParaRPr lang="it-IT" b="1" dirty="0"/>
          </a:p>
        </p:txBody>
      </p:sp>
      <p:sp>
        <p:nvSpPr>
          <p:cNvPr id="34" name="CasellaDiTesto 33"/>
          <p:cNvSpPr txBox="1"/>
          <p:nvPr/>
        </p:nvSpPr>
        <p:spPr>
          <a:xfrm>
            <a:off x="442200" y="5073273"/>
            <a:ext cx="2557059" cy="369332"/>
          </a:xfrm>
          <a:prstGeom prst="rect">
            <a:avLst/>
          </a:prstGeom>
          <a:noFill/>
        </p:spPr>
        <p:txBody>
          <a:bodyPr wrap="square" rtlCol="0">
            <a:spAutoFit/>
          </a:bodyPr>
          <a:lstStyle/>
          <a:p>
            <a:r>
              <a:rPr lang="it-IT" b="1" dirty="0" err="1"/>
              <a:t>Cost</a:t>
            </a:r>
            <a:r>
              <a:rPr lang="it-IT" b="1" dirty="0"/>
              <a:t> </a:t>
            </a:r>
            <a:r>
              <a:rPr lang="it-IT" b="1" dirty="0" err="1"/>
              <a:t>structure</a:t>
            </a:r>
            <a:endParaRPr lang="it-IT" b="1" dirty="0"/>
          </a:p>
        </p:txBody>
      </p:sp>
      <p:pic>
        <p:nvPicPr>
          <p:cNvPr id="1042" name="Picture 18"/>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30389" y="5040938"/>
            <a:ext cx="1357254" cy="1369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descr="Risultati immagini per key activiti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4498" y="1601766"/>
            <a:ext cx="980411" cy="974582"/>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Risultati immagini per key resourc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1408" y="3699260"/>
            <a:ext cx="669203" cy="841014"/>
          </a:xfrm>
          <a:prstGeom prst="rect">
            <a:avLst/>
          </a:prstGeom>
          <a:noFill/>
          <a:extLst>
            <a:ext uri="{909E8E84-426E-40DD-AFC4-6F175D3DCCD1}">
              <a14:hiddenFill xmlns:a14="http://schemas.microsoft.com/office/drawing/2010/main">
                <a:solidFill>
                  <a:srgbClr val="FFFFFF"/>
                </a:solidFill>
              </a14:hiddenFill>
            </a:ext>
          </a:extLst>
        </p:spPr>
      </p:pic>
      <p:sp>
        <p:nvSpPr>
          <p:cNvPr id="20" name="CasellaDiTesto 19"/>
          <p:cNvSpPr txBox="1"/>
          <p:nvPr/>
        </p:nvSpPr>
        <p:spPr>
          <a:xfrm>
            <a:off x="2850611" y="3765824"/>
            <a:ext cx="940936" cy="707886"/>
          </a:xfrm>
          <a:prstGeom prst="rect">
            <a:avLst/>
          </a:prstGeom>
          <a:noFill/>
        </p:spPr>
        <p:txBody>
          <a:bodyPr wrap="square" rtlCol="0">
            <a:spAutoFit/>
          </a:bodyPr>
          <a:lstStyle/>
          <a:p>
            <a:r>
              <a:rPr lang="it-IT" sz="1000" dirty="0" err="1"/>
              <a:t>Physical</a:t>
            </a:r>
            <a:endParaRPr lang="it-IT" sz="1000" dirty="0"/>
          </a:p>
          <a:p>
            <a:r>
              <a:rPr lang="it-IT" sz="1000" dirty="0" err="1"/>
              <a:t>Intellectual</a:t>
            </a:r>
            <a:endParaRPr lang="it-IT" sz="1000" dirty="0"/>
          </a:p>
          <a:p>
            <a:r>
              <a:rPr lang="it-IT" sz="1000" dirty="0"/>
              <a:t>Human</a:t>
            </a:r>
          </a:p>
          <a:p>
            <a:r>
              <a:rPr lang="it-IT" sz="1000" dirty="0"/>
              <a:t>Financial</a:t>
            </a: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547" y="913420"/>
            <a:ext cx="1533525"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CasellaDiTesto 34"/>
          <p:cNvSpPr txBox="1"/>
          <p:nvPr/>
        </p:nvSpPr>
        <p:spPr>
          <a:xfrm>
            <a:off x="4788024" y="1581755"/>
            <a:ext cx="3816424" cy="4583549"/>
          </a:xfrm>
          <a:prstGeom prst="roundRect">
            <a:avLst/>
          </a:prstGeom>
        </p:spPr>
        <p:style>
          <a:lnRef idx="2">
            <a:schemeClr val="accent1"/>
          </a:lnRef>
          <a:fillRef idx="1">
            <a:schemeClr val="lt1"/>
          </a:fillRef>
          <a:effectRef idx="0">
            <a:schemeClr val="accent1"/>
          </a:effectRef>
          <a:fontRef idx="minor">
            <a:schemeClr val="dk1"/>
          </a:fontRef>
        </p:style>
        <p:txBody>
          <a:bodyPr vert="horz" wrap="square" rtlCol="0">
            <a:spAutoFit/>
          </a:bodyPr>
          <a:lstStyle/>
          <a:p>
            <a:pPr algn="ctr"/>
            <a:r>
              <a:rPr lang="it-IT" sz="3600" b="1" dirty="0">
                <a:latin typeface="Arial Black" panose="020B0A04020102020204" pitchFamily="34" charset="0"/>
              </a:rPr>
              <a:t>A </a:t>
            </a:r>
            <a:r>
              <a:rPr lang="it-IT" sz="3600" b="1" dirty="0">
                <a:solidFill>
                  <a:srgbClr val="0070C0"/>
                </a:solidFill>
                <a:latin typeface="Arial Black" panose="020B0A04020102020204" pitchFamily="34" charset="0"/>
              </a:rPr>
              <a:t>SINISTRA</a:t>
            </a:r>
            <a:r>
              <a:rPr lang="it-IT" sz="3600" b="1" dirty="0">
                <a:latin typeface="Arial Black" panose="020B0A04020102020204" pitchFamily="34" charset="0"/>
              </a:rPr>
              <a:t>:</a:t>
            </a:r>
          </a:p>
          <a:p>
            <a:pPr algn="ctr"/>
            <a:endParaRPr lang="it-IT" sz="3600" b="1" dirty="0">
              <a:latin typeface="Arial Black" panose="020B0A04020102020204" pitchFamily="34" charset="0"/>
            </a:endParaRPr>
          </a:p>
          <a:p>
            <a:pPr algn="ctr"/>
            <a:r>
              <a:rPr lang="it-IT" sz="2800" b="1" dirty="0">
                <a:latin typeface="Arial Black" panose="020B0A04020102020204" pitchFamily="34" charset="0"/>
              </a:rPr>
              <a:t>LA NOSTRA «</a:t>
            </a:r>
            <a:r>
              <a:rPr lang="it-IT" sz="2800" b="1" dirty="0">
                <a:solidFill>
                  <a:srgbClr val="0070C0"/>
                </a:solidFill>
                <a:latin typeface="Arial Black" panose="020B0A04020102020204" pitchFamily="34" charset="0"/>
              </a:rPr>
              <a:t>FUCINA</a:t>
            </a:r>
            <a:r>
              <a:rPr lang="it-IT" sz="2800" b="1" dirty="0">
                <a:latin typeface="Arial Black" panose="020B0A04020102020204" pitchFamily="34" charset="0"/>
              </a:rPr>
              <a:t>» DOVE COSTRUIAMO IL PRODOTTO O L’ESPERIENZA CHE IL CLIENTE DESIDERA</a:t>
            </a:r>
          </a:p>
        </p:txBody>
      </p:sp>
      <p:sp>
        <p:nvSpPr>
          <p:cNvPr id="36" name="Freccia in giù 35"/>
          <p:cNvSpPr/>
          <p:nvPr/>
        </p:nvSpPr>
        <p:spPr>
          <a:xfrm rot="16200000" flipV="1">
            <a:off x="2545320" y="-1871033"/>
            <a:ext cx="610582" cy="4948924"/>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pic>
        <p:nvPicPr>
          <p:cNvPr id="37" name="Picture 26" descr="Risultati immagini per partner k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733" y="1601766"/>
            <a:ext cx="1354832" cy="101091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682" y="2949699"/>
            <a:ext cx="1334931" cy="65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numero diapositiva 2"/>
          <p:cNvSpPr>
            <a:spLocks noGrp="1"/>
          </p:cNvSpPr>
          <p:nvPr>
            <p:ph type="sldNum" sz="quarter" idx="12"/>
          </p:nvPr>
        </p:nvSpPr>
        <p:spPr/>
        <p:txBody>
          <a:bodyPr/>
          <a:lstStyle/>
          <a:p>
            <a:fld id="{06349F4D-CB67-4E87-A733-D2EC9C035131}" type="slidenum">
              <a:rPr lang="it-IT" smtClean="0"/>
              <a:t>8</a:t>
            </a:fld>
            <a:endParaRPr lang="it-IT"/>
          </a:p>
        </p:txBody>
      </p:sp>
      <p:sp>
        <p:nvSpPr>
          <p:cNvPr id="2" name="Segnaposto piè di pagina 1">
            <a:extLst>
              <a:ext uri="{FF2B5EF4-FFF2-40B4-BE49-F238E27FC236}">
                <a16:creationId xmlns:a16="http://schemas.microsoft.com/office/drawing/2014/main" id="{84E5E8F9-B380-4463-9ECE-1AC2CD62B4A9}"/>
              </a:ext>
            </a:extLst>
          </p:cNvPr>
          <p:cNvSpPr>
            <a:spLocks noGrp="1"/>
          </p:cNvSpPr>
          <p:nvPr>
            <p:ph type="ftr" sz="quarter" idx="11"/>
          </p:nvPr>
        </p:nvSpPr>
        <p:spPr>
          <a:xfrm>
            <a:off x="405052" y="6448251"/>
            <a:ext cx="8199396"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3481886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578787" y="932167"/>
            <a:ext cx="1510187" cy="19597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7" name="Rettangolo 6"/>
          <p:cNvSpPr/>
          <p:nvPr/>
        </p:nvSpPr>
        <p:spPr>
          <a:xfrm>
            <a:off x="5580111" y="2996951"/>
            <a:ext cx="1508863" cy="18557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8" name="Elaborazione 7"/>
          <p:cNvSpPr/>
          <p:nvPr/>
        </p:nvSpPr>
        <p:spPr>
          <a:xfrm>
            <a:off x="7164287" y="908720"/>
            <a:ext cx="1611225" cy="394395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9" name="Rettangolo 8"/>
          <p:cNvSpPr/>
          <p:nvPr/>
        </p:nvSpPr>
        <p:spPr>
          <a:xfrm>
            <a:off x="376149" y="5005842"/>
            <a:ext cx="4276326"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4" name="Rettangolo 13"/>
          <p:cNvSpPr/>
          <p:nvPr/>
        </p:nvSpPr>
        <p:spPr>
          <a:xfrm>
            <a:off x="4824263" y="4995040"/>
            <a:ext cx="3951249"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5" name="Elaborazione 14"/>
          <p:cNvSpPr/>
          <p:nvPr/>
        </p:nvSpPr>
        <p:spPr>
          <a:xfrm>
            <a:off x="3866249" y="940368"/>
            <a:ext cx="1611225" cy="3903159"/>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6" name="Rettangolo 15"/>
          <p:cNvSpPr/>
          <p:nvPr/>
        </p:nvSpPr>
        <p:spPr>
          <a:xfrm>
            <a:off x="2163774" y="932167"/>
            <a:ext cx="1544130" cy="19719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7" name="Rettangolo 16"/>
          <p:cNvSpPr/>
          <p:nvPr/>
        </p:nvSpPr>
        <p:spPr>
          <a:xfrm>
            <a:off x="2181407" y="2987823"/>
            <a:ext cx="1526497" cy="18557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8" name="Elaborazione 17"/>
          <p:cNvSpPr/>
          <p:nvPr/>
        </p:nvSpPr>
        <p:spPr>
          <a:xfrm>
            <a:off x="395536" y="940369"/>
            <a:ext cx="1611225" cy="390315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0" name="CasellaDiTesto 9"/>
          <p:cNvSpPr txBox="1"/>
          <p:nvPr/>
        </p:nvSpPr>
        <p:spPr>
          <a:xfrm>
            <a:off x="7249819" y="1010550"/>
            <a:ext cx="1440160" cy="1107996"/>
          </a:xfrm>
          <a:prstGeom prst="rect">
            <a:avLst/>
          </a:prstGeom>
          <a:noFill/>
        </p:spPr>
        <p:txBody>
          <a:bodyPr wrap="square" rtlCol="0">
            <a:spAutoFit/>
          </a:bodyPr>
          <a:lstStyle/>
          <a:p>
            <a:pPr algn="ctr"/>
            <a:r>
              <a:rPr lang="it-IT" sz="1600" b="1" dirty="0" err="1">
                <a:hlinkClick r:id="" action="ppaction://hlinkshowjump?jump=nextslide"/>
              </a:rPr>
              <a:t>Customer</a:t>
            </a:r>
            <a:r>
              <a:rPr lang="it-IT" sz="1600" b="1" dirty="0">
                <a:hlinkClick r:id="" action="ppaction://hlinkshowjump?jump=nextslide"/>
              </a:rPr>
              <a:t> </a:t>
            </a:r>
            <a:r>
              <a:rPr lang="it-IT" sz="1600" b="1" dirty="0" err="1">
                <a:hlinkClick r:id="" action="ppaction://hlinkshowjump?jump=nextslide"/>
              </a:rPr>
              <a:t>Segments</a:t>
            </a:r>
            <a:r>
              <a:rPr lang="it-IT" sz="1600" dirty="0">
                <a:hlinkClick r:id="" action="ppaction://hlinkshowjump?jump=nextslide"/>
              </a:rPr>
              <a:t> </a:t>
            </a:r>
          </a:p>
          <a:p>
            <a:pPr algn="ctr"/>
            <a:r>
              <a:rPr lang="it-IT" sz="1600" b="1" dirty="0">
                <a:hlinkClick r:id="" action="ppaction://hlinkshowjump?jump=nextslide"/>
              </a:rPr>
              <a:t>Target</a:t>
            </a:r>
            <a:endParaRPr lang="it-IT" sz="1600" b="1" dirty="0"/>
          </a:p>
          <a:p>
            <a:pPr algn="ctr"/>
            <a:r>
              <a:rPr lang="it-IT" dirty="0"/>
              <a:t>…</a:t>
            </a: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223" y="2614340"/>
            <a:ext cx="1348354" cy="140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asellaDiTesto 11"/>
          <p:cNvSpPr txBox="1"/>
          <p:nvPr/>
        </p:nvSpPr>
        <p:spPr>
          <a:xfrm>
            <a:off x="5580111" y="1028847"/>
            <a:ext cx="1477652" cy="461665"/>
          </a:xfrm>
          <a:prstGeom prst="rect">
            <a:avLst/>
          </a:prstGeom>
          <a:noFill/>
        </p:spPr>
        <p:txBody>
          <a:bodyPr wrap="square" rtlCol="0">
            <a:spAutoFit/>
          </a:bodyPr>
          <a:lstStyle/>
          <a:p>
            <a:pPr algn="ctr"/>
            <a:r>
              <a:rPr lang="it-IT" sz="1200" b="1" dirty="0" err="1">
                <a:hlinkClick r:id="rId3" action="ppaction://hlinksldjump"/>
              </a:rPr>
              <a:t>Customer</a:t>
            </a:r>
            <a:r>
              <a:rPr lang="it-IT" sz="1200" b="1" dirty="0">
                <a:hlinkClick r:id="rId3" action="ppaction://hlinksldjump"/>
              </a:rPr>
              <a:t> </a:t>
            </a:r>
            <a:r>
              <a:rPr lang="it-IT" sz="1200" b="1" dirty="0" err="1">
                <a:hlinkClick r:id="rId3" action="ppaction://hlinksldjump"/>
              </a:rPr>
              <a:t>Relationships</a:t>
            </a:r>
            <a:endParaRPr lang="it-IT" sz="1200" b="1" dirty="0"/>
          </a:p>
        </p:txBody>
      </p:sp>
      <p:pic>
        <p:nvPicPr>
          <p:cNvPr id="1032" name="Picture 8" descr="C:\Users\saturn\AppData\Local\Microsoft\Windows\INetCache\IE\W0WY6F0W\1200px-SuitHearts.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8523" y="1658925"/>
            <a:ext cx="733631" cy="726295"/>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p:cNvSpPr txBox="1"/>
          <p:nvPr/>
        </p:nvSpPr>
        <p:spPr>
          <a:xfrm>
            <a:off x="5728947" y="3041875"/>
            <a:ext cx="1130934" cy="307777"/>
          </a:xfrm>
          <a:prstGeom prst="rect">
            <a:avLst/>
          </a:prstGeom>
          <a:noFill/>
        </p:spPr>
        <p:txBody>
          <a:bodyPr wrap="square" rtlCol="0">
            <a:spAutoFit/>
          </a:bodyPr>
          <a:lstStyle/>
          <a:p>
            <a:r>
              <a:rPr lang="it-IT" sz="1400" b="1" dirty="0" err="1">
                <a:hlinkClick r:id="rId5" action="ppaction://hlinksldjump"/>
              </a:rPr>
              <a:t>Channels</a:t>
            </a:r>
            <a:endParaRPr lang="it-IT" sz="1400" b="1" dirty="0"/>
          </a:p>
        </p:txBody>
      </p:sp>
      <p:sp>
        <p:nvSpPr>
          <p:cNvPr id="19" name="CasellaDiTesto 18"/>
          <p:cNvSpPr txBox="1"/>
          <p:nvPr/>
        </p:nvSpPr>
        <p:spPr>
          <a:xfrm>
            <a:off x="3897480" y="1038756"/>
            <a:ext cx="1611225" cy="584775"/>
          </a:xfrm>
          <a:prstGeom prst="rect">
            <a:avLst/>
          </a:prstGeom>
          <a:noFill/>
        </p:spPr>
        <p:txBody>
          <a:bodyPr wrap="square" rtlCol="0">
            <a:spAutoFit/>
          </a:bodyPr>
          <a:lstStyle/>
          <a:p>
            <a:pPr algn="ctr"/>
            <a:r>
              <a:rPr lang="it-IT" sz="1600" b="1" dirty="0">
                <a:hlinkClick r:id="rId6" action="ppaction://hlinksldjump"/>
              </a:rPr>
              <a:t>Value </a:t>
            </a:r>
            <a:r>
              <a:rPr lang="it-IT" sz="1600" b="1" dirty="0" err="1">
                <a:hlinkClick r:id="rId6" action="ppaction://hlinksldjump"/>
              </a:rPr>
              <a:t>proposition</a:t>
            </a:r>
            <a:endParaRPr lang="it-IT" sz="1600" b="1" dirty="0"/>
          </a:p>
        </p:txBody>
      </p:sp>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77993" y="3424119"/>
            <a:ext cx="1081887" cy="808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73579" y="4280060"/>
            <a:ext cx="918244" cy="509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descr="Immagine correlat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7643" y="1810431"/>
            <a:ext cx="1368439" cy="1531835"/>
          </a:xfrm>
          <a:prstGeom prst="rect">
            <a:avLst/>
          </a:prstGeom>
          <a:noFill/>
          <a:extLst>
            <a:ext uri="{909E8E84-426E-40DD-AFC4-6F175D3DCCD1}">
              <a14:hiddenFill xmlns:a14="http://schemas.microsoft.com/office/drawing/2010/main">
                <a:solidFill>
                  <a:srgbClr val="FFFFFF"/>
                </a:solidFill>
              </a14:hiddenFill>
            </a:ext>
          </a:extLst>
        </p:spPr>
      </p:pic>
      <p:sp>
        <p:nvSpPr>
          <p:cNvPr id="30" name="CasellaDiTesto 29"/>
          <p:cNvSpPr txBox="1"/>
          <p:nvPr/>
        </p:nvSpPr>
        <p:spPr>
          <a:xfrm>
            <a:off x="2130226" y="1007010"/>
            <a:ext cx="1611225" cy="646331"/>
          </a:xfrm>
          <a:prstGeom prst="rect">
            <a:avLst/>
          </a:prstGeom>
          <a:noFill/>
        </p:spPr>
        <p:txBody>
          <a:bodyPr wrap="square" rtlCol="0">
            <a:spAutoFit/>
          </a:bodyPr>
          <a:lstStyle/>
          <a:p>
            <a:pPr algn="ctr"/>
            <a:r>
              <a:rPr lang="it-IT" b="1" dirty="0" err="1">
                <a:hlinkClick r:id="rId10" action="ppaction://hlinksldjump"/>
              </a:rPr>
              <a:t>Key</a:t>
            </a:r>
            <a:r>
              <a:rPr lang="it-IT" b="1" dirty="0">
                <a:hlinkClick r:id="rId10" action="ppaction://hlinksldjump"/>
              </a:rPr>
              <a:t> </a:t>
            </a:r>
            <a:r>
              <a:rPr lang="it-IT" b="1" dirty="0" err="1">
                <a:hlinkClick r:id="rId10" action="ppaction://hlinksldjump"/>
              </a:rPr>
              <a:t>Activities</a:t>
            </a:r>
            <a:endParaRPr lang="it-IT" b="1" dirty="0"/>
          </a:p>
        </p:txBody>
      </p:sp>
      <p:sp>
        <p:nvSpPr>
          <p:cNvPr id="31" name="CasellaDiTesto 30"/>
          <p:cNvSpPr txBox="1"/>
          <p:nvPr/>
        </p:nvSpPr>
        <p:spPr>
          <a:xfrm>
            <a:off x="2118945" y="3052481"/>
            <a:ext cx="1611225" cy="646331"/>
          </a:xfrm>
          <a:prstGeom prst="rect">
            <a:avLst/>
          </a:prstGeom>
          <a:noFill/>
        </p:spPr>
        <p:txBody>
          <a:bodyPr wrap="square" rtlCol="0">
            <a:spAutoFit/>
          </a:bodyPr>
          <a:lstStyle/>
          <a:p>
            <a:pPr algn="ctr"/>
            <a:r>
              <a:rPr lang="it-IT" b="1" dirty="0" err="1">
                <a:hlinkClick r:id="rId11" action="ppaction://hlinksldjump"/>
              </a:rPr>
              <a:t>Key</a:t>
            </a:r>
            <a:r>
              <a:rPr lang="it-IT" b="1" dirty="0">
                <a:hlinkClick r:id="rId11" action="ppaction://hlinksldjump"/>
              </a:rPr>
              <a:t> </a:t>
            </a:r>
            <a:r>
              <a:rPr lang="it-IT" b="1" dirty="0" err="1">
                <a:hlinkClick r:id="rId11" action="ppaction://hlinksldjump"/>
              </a:rPr>
              <a:t>Resources</a:t>
            </a:r>
            <a:endParaRPr lang="it-IT" b="1" dirty="0"/>
          </a:p>
        </p:txBody>
      </p:sp>
      <p:sp>
        <p:nvSpPr>
          <p:cNvPr id="32" name="CasellaDiTesto 31"/>
          <p:cNvSpPr txBox="1"/>
          <p:nvPr/>
        </p:nvSpPr>
        <p:spPr>
          <a:xfrm>
            <a:off x="4854172" y="5026656"/>
            <a:ext cx="2676156" cy="646331"/>
          </a:xfrm>
          <a:prstGeom prst="rect">
            <a:avLst/>
          </a:prstGeom>
          <a:noFill/>
        </p:spPr>
        <p:txBody>
          <a:bodyPr wrap="square" rtlCol="0">
            <a:spAutoFit/>
          </a:bodyPr>
          <a:lstStyle/>
          <a:p>
            <a:r>
              <a:rPr lang="it-IT" b="1" dirty="0">
                <a:hlinkClick r:id="rId12" action="ppaction://hlinksldjump"/>
              </a:rPr>
              <a:t>Revenue Streams/ Flusso di ricavi </a:t>
            </a:r>
            <a:endParaRPr lang="it-IT" b="1" dirty="0"/>
          </a:p>
        </p:txBody>
      </p:sp>
      <p:sp>
        <p:nvSpPr>
          <p:cNvPr id="33" name="CasellaDiTesto 32"/>
          <p:cNvSpPr txBox="1"/>
          <p:nvPr/>
        </p:nvSpPr>
        <p:spPr>
          <a:xfrm>
            <a:off x="395537" y="1007009"/>
            <a:ext cx="1611225" cy="646331"/>
          </a:xfrm>
          <a:prstGeom prst="rect">
            <a:avLst/>
          </a:prstGeom>
          <a:noFill/>
        </p:spPr>
        <p:txBody>
          <a:bodyPr wrap="square" rtlCol="0">
            <a:spAutoFit/>
          </a:bodyPr>
          <a:lstStyle/>
          <a:p>
            <a:pPr algn="ctr"/>
            <a:r>
              <a:rPr lang="it-IT" b="1" dirty="0" err="1">
                <a:hlinkClick r:id="rId13" action="ppaction://hlinksldjump"/>
              </a:rPr>
              <a:t>Key</a:t>
            </a:r>
            <a:r>
              <a:rPr lang="it-IT" b="1" dirty="0">
                <a:hlinkClick r:id="rId13" action="ppaction://hlinksldjump"/>
              </a:rPr>
              <a:t> </a:t>
            </a:r>
            <a:r>
              <a:rPr lang="it-IT" b="1" dirty="0" err="1">
                <a:hlinkClick r:id="rId13" action="ppaction://hlinksldjump"/>
              </a:rPr>
              <a:t>Partners</a:t>
            </a:r>
            <a:endParaRPr lang="it-IT" b="1" dirty="0"/>
          </a:p>
        </p:txBody>
      </p:sp>
      <p:sp>
        <p:nvSpPr>
          <p:cNvPr id="34" name="CasellaDiTesto 33"/>
          <p:cNvSpPr txBox="1"/>
          <p:nvPr/>
        </p:nvSpPr>
        <p:spPr>
          <a:xfrm>
            <a:off x="442200" y="5073273"/>
            <a:ext cx="2557059" cy="369332"/>
          </a:xfrm>
          <a:prstGeom prst="rect">
            <a:avLst/>
          </a:prstGeom>
          <a:noFill/>
        </p:spPr>
        <p:txBody>
          <a:bodyPr wrap="square" rtlCol="0">
            <a:spAutoFit/>
          </a:bodyPr>
          <a:lstStyle/>
          <a:p>
            <a:r>
              <a:rPr lang="it-IT" b="1" dirty="0" err="1">
                <a:hlinkClick r:id="rId14" action="ppaction://hlinksldjump"/>
              </a:rPr>
              <a:t>Cost</a:t>
            </a:r>
            <a:r>
              <a:rPr lang="it-IT" b="1" dirty="0">
                <a:hlinkClick r:id="rId14" action="ppaction://hlinksldjump"/>
              </a:rPr>
              <a:t> </a:t>
            </a:r>
            <a:r>
              <a:rPr lang="it-IT" b="1" dirty="0" err="1">
                <a:hlinkClick r:id="rId14" action="ppaction://hlinksldjump"/>
              </a:rPr>
              <a:t>structure</a:t>
            </a:r>
            <a:endParaRPr lang="it-IT" b="1" dirty="0"/>
          </a:p>
        </p:txBody>
      </p:sp>
      <p:pic>
        <p:nvPicPr>
          <p:cNvPr id="1039" name="Picture 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30328" y="5076821"/>
            <a:ext cx="1089933" cy="1302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16" cstate="print">
            <a:extLst>
              <a:ext uri="{BEBA8EAE-BF5A-486C-A8C5-ECC9F3942E4B}">
                <a14:imgProps xmlns:a14="http://schemas.microsoft.com/office/drawing/2010/main">
                  <a14:imgLayer r:embed="rId1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30389" y="5040938"/>
            <a:ext cx="1357254" cy="1369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descr="Risultati immagini per key activities"/>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28605" y="1639758"/>
            <a:ext cx="980411" cy="974582"/>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p:cNvPicPr>
            <a:picLocks noChangeAspect="1" noChangeArrowheads="1"/>
          </p:cNvPicPr>
          <p:nvPr/>
        </p:nvPicPr>
        <p:blipFill>
          <a:blip r:embed="rId19"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5960540" y="1653341"/>
            <a:ext cx="829598" cy="76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descr="Risultati immagini per key resource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181408" y="3581070"/>
            <a:ext cx="763248" cy="959204"/>
          </a:xfrm>
          <a:prstGeom prst="rect">
            <a:avLst/>
          </a:prstGeom>
          <a:noFill/>
          <a:extLst>
            <a:ext uri="{909E8E84-426E-40DD-AFC4-6F175D3DCCD1}">
              <a14:hiddenFill xmlns:a14="http://schemas.microsoft.com/office/drawing/2010/main">
                <a:solidFill>
                  <a:srgbClr val="FFFFFF"/>
                </a:solidFill>
              </a14:hiddenFill>
            </a:ext>
          </a:extLst>
        </p:spPr>
      </p:pic>
      <p:sp>
        <p:nvSpPr>
          <p:cNvPr id="20" name="CasellaDiTesto 19"/>
          <p:cNvSpPr txBox="1"/>
          <p:nvPr/>
        </p:nvSpPr>
        <p:spPr>
          <a:xfrm>
            <a:off x="2924557" y="3688206"/>
            <a:ext cx="941692" cy="738664"/>
          </a:xfrm>
          <a:prstGeom prst="rect">
            <a:avLst/>
          </a:prstGeom>
          <a:noFill/>
        </p:spPr>
        <p:txBody>
          <a:bodyPr wrap="square" rtlCol="0">
            <a:spAutoFit/>
          </a:bodyPr>
          <a:lstStyle/>
          <a:p>
            <a:r>
              <a:rPr lang="it-IT" sz="1050" dirty="0" err="1"/>
              <a:t>Physical</a:t>
            </a:r>
            <a:endParaRPr lang="it-IT" sz="1050" dirty="0"/>
          </a:p>
          <a:p>
            <a:r>
              <a:rPr lang="it-IT" sz="1050" dirty="0" err="1"/>
              <a:t>Intellectual</a:t>
            </a:r>
            <a:endParaRPr lang="it-IT" sz="1050" dirty="0"/>
          </a:p>
          <a:p>
            <a:r>
              <a:rPr lang="it-IT" sz="1050" dirty="0"/>
              <a:t>Human</a:t>
            </a:r>
          </a:p>
          <a:p>
            <a:r>
              <a:rPr lang="it-IT" sz="1050" dirty="0"/>
              <a:t>Financial</a:t>
            </a:r>
          </a:p>
        </p:txBody>
      </p:sp>
      <p:sp>
        <p:nvSpPr>
          <p:cNvPr id="21" name="CasellaDiTesto 20"/>
          <p:cNvSpPr txBox="1"/>
          <p:nvPr/>
        </p:nvSpPr>
        <p:spPr>
          <a:xfrm>
            <a:off x="0" y="116632"/>
            <a:ext cx="9144000"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it-IT" sz="4000" dirty="0">
                <a:latin typeface="Arial Black" panose="020B0A04020102020204" pitchFamily="34" charset="0"/>
              </a:rPr>
              <a:t>IL BUSINESS MODEL CANVAS</a:t>
            </a:r>
          </a:p>
        </p:txBody>
      </p:sp>
      <p:pic>
        <p:nvPicPr>
          <p:cNvPr id="1051" name="Picture 2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33682" y="2949699"/>
            <a:ext cx="1334931" cy="65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6" descr="Risultati immagini per partner key"/>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682" y="1565434"/>
            <a:ext cx="1354832" cy="1010914"/>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fld id="{06349F4D-CB67-4E87-A733-D2EC9C035131}" type="slidenum">
              <a:rPr lang="it-IT" smtClean="0"/>
              <a:t>9</a:t>
            </a:fld>
            <a:endParaRPr lang="it-IT"/>
          </a:p>
        </p:txBody>
      </p:sp>
      <p:sp>
        <p:nvSpPr>
          <p:cNvPr id="36" name="Rettangolo arrotondato 35"/>
          <p:cNvSpPr/>
          <p:nvPr/>
        </p:nvSpPr>
        <p:spPr>
          <a:xfrm>
            <a:off x="8075295" y="1897209"/>
            <a:ext cx="612068" cy="442674"/>
          </a:xfrm>
          <a:prstGeom prst="roundRect">
            <a:avLst/>
          </a:prstGeom>
          <a:solidFill>
            <a:srgbClr val="99CCFF"/>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cap="none" spc="0" dirty="0">
                <a:ln w="11430"/>
                <a:solidFill>
                  <a:srgbClr val="FF0000"/>
                </a:solidFill>
                <a:effectLst>
                  <a:outerShdw blurRad="80000" dist="40000" dir="5040000" algn="tl">
                    <a:srgbClr val="000000">
                      <a:alpha val="30000"/>
                    </a:srgbClr>
                  </a:outerShdw>
                </a:effectLst>
              </a:rPr>
              <a:t>1</a:t>
            </a:r>
          </a:p>
        </p:txBody>
      </p:sp>
      <p:sp>
        <p:nvSpPr>
          <p:cNvPr id="37" name="Rettangolo arrotondato 36"/>
          <p:cNvSpPr/>
          <p:nvPr/>
        </p:nvSpPr>
        <p:spPr>
          <a:xfrm>
            <a:off x="5728947" y="5791519"/>
            <a:ext cx="612068" cy="442674"/>
          </a:xfrm>
          <a:prstGeom prst="roundRect">
            <a:avLst/>
          </a:prstGeom>
          <a:solidFill>
            <a:srgbClr val="99CCFF"/>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cap="none" spc="0" dirty="0">
                <a:ln w="11430"/>
                <a:solidFill>
                  <a:srgbClr val="FF0000"/>
                </a:solidFill>
                <a:effectLst>
                  <a:outerShdw blurRad="80000" dist="40000" dir="5040000" algn="tl">
                    <a:srgbClr val="000000">
                      <a:alpha val="30000"/>
                    </a:srgbClr>
                  </a:outerShdw>
                </a:effectLst>
              </a:rPr>
              <a:t>5</a:t>
            </a:r>
          </a:p>
        </p:txBody>
      </p:sp>
      <p:sp>
        <p:nvSpPr>
          <p:cNvPr id="38" name="Rettangolo arrotondato 37"/>
          <p:cNvSpPr/>
          <p:nvPr/>
        </p:nvSpPr>
        <p:spPr>
          <a:xfrm>
            <a:off x="6799887" y="2393003"/>
            <a:ext cx="612068" cy="442674"/>
          </a:xfrm>
          <a:prstGeom prst="roundRect">
            <a:avLst/>
          </a:prstGeom>
          <a:solidFill>
            <a:srgbClr val="99CCFF"/>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dirty="0">
                <a:ln w="11430"/>
                <a:solidFill>
                  <a:srgbClr val="FF0000"/>
                </a:solidFill>
                <a:effectLst>
                  <a:outerShdw blurRad="80000" dist="40000" dir="5040000" algn="tl">
                    <a:srgbClr val="000000">
                      <a:alpha val="30000"/>
                    </a:srgbClr>
                  </a:outerShdw>
                </a:effectLst>
              </a:rPr>
              <a:t>4</a:t>
            </a:r>
            <a:endParaRPr lang="it-IT" sz="2000" b="1" cap="none" spc="0" dirty="0">
              <a:ln w="11430"/>
              <a:solidFill>
                <a:srgbClr val="FF0000"/>
              </a:solidFill>
              <a:effectLst>
                <a:outerShdw blurRad="80000" dist="40000" dir="5040000" algn="tl">
                  <a:srgbClr val="000000">
                    <a:alpha val="30000"/>
                  </a:srgbClr>
                </a:outerShdw>
              </a:effectLst>
            </a:endParaRPr>
          </a:p>
        </p:txBody>
      </p:sp>
      <p:sp>
        <p:nvSpPr>
          <p:cNvPr id="39" name="Rettangolo arrotondato 38"/>
          <p:cNvSpPr/>
          <p:nvPr/>
        </p:nvSpPr>
        <p:spPr>
          <a:xfrm>
            <a:off x="6742155" y="4346533"/>
            <a:ext cx="612068" cy="442674"/>
          </a:xfrm>
          <a:prstGeom prst="roundRect">
            <a:avLst/>
          </a:prstGeom>
          <a:solidFill>
            <a:srgbClr val="99CCFF"/>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cap="none" spc="0" dirty="0">
                <a:ln w="11430"/>
                <a:solidFill>
                  <a:srgbClr val="FF0000"/>
                </a:solidFill>
                <a:effectLst>
                  <a:outerShdw blurRad="80000" dist="40000" dir="5040000" algn="tl">
                    <a:srgbClr val="000000">
                      <a:alpha val="30000"/>
                    </a:srgbClr>
                  </a:outerShdw>
                </a:effectLst>
              </a:rPr>
              <a:t>3</a:t>
            </a:r>
          </a:p>
        </p:txBody>
      </p:sp>
      <p:sp>
        <p:nvSpPr>
          <p:cNvPr id="40" name="Rettangolo arrotondato 39"/>
          <p:cNvSpPr/>
          <p:nvPr/>
        </p:nvSpPr>
        <p:spPr>
          <a:xfrm>
            <a:off x="4671861" y="3703466"/>
            <a:ext cx="612068" cy="442674"/>
          </a:xfrm>
          <a:prstGeom prst="roundRect">
            <a:avLst/>
          </a:prstGeom>
          <a:solidFill>
            <a:srgbClr val="99CCFF"/>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dirty="0">
                <a:ln w="11430"/>
                <a:solidFill>
                  <a:srgbClr val="FF0000"/>
                </a:solidFill>
                <a:effectLst>
                  <a:outerShdw blurRad="80000" dist="40000" dir="5040000" algn="tl">
                    <a:srgbClr val="000000">
                      <a:alpha val="30000"/>
                    </a:srgbClr>
                  </a:outerShdw>
                </a:effectLst>
              </a:rPr>
              <a:t>2</a:t>
            </a:r>
            <a:endParaRPr lang="it-IT" sz="2000" b="1" cap="none" spc="0" dirty="0">
              <a:ln w="11430"/>
              <a:solidFill>
                <a:srgbClr val="FF0000"/>
              </a:solidFill>
              <a:effectLst>
                <a:outerShdw blurRad="80000" dist="40000" dir="5040000" algn="tl">
                  <a:srgbClr val="000000">
                    <a:alpha val="30000"/>
                  </a:srgbClr>
                </a:outerShdw>
              </a:effectLst>
            </a:endParaRPr>
          </a:p>
        </p:txBody>
      </p:sp>
      <p:sp>
        <p:nvSpPr>
          <p:cNvPr id="41" name="Rettangolo arrotondato 40"/>
          <p:cNvSpPr/>
          <p:nvPr/>
        </p:nvSpPr>
        <p:spPr>
          <a:xfrm>
            <a:off x="3254181" y="2507025"/>
            <a:ext cx="612068" cy="442674"/>
          </a:xfrm>
          <a:prstGeom prst="roundRect">
            <a:avLst/>
          </a:prstGeom>
          <a:solidFill>
            <a:srgbClr val="FFFF66"/>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cap="none" spc="0" dirty="0">
                <a:ln w="11430"/>
                <a:solidFill>
                  <a:srgbClr val="002060"/>
                </a:solidFill>
                <a:effectLst>
                  <a:outerShdw blurRad="80000" dist="40000" dir="5040000" algn="tl">
                    <a:srgbClr val="000000">
                      <a:alpha val="30000"/>
                    </a:srgbClr>
                  </a:outerShdw>
                </a:effectLst>
              </a:rPr>
              <a:t>6</a:t>
            </a:r>
          </a:p>
        </p:txBody>
      </p:sp>
      <p:sp>
        <p:nvSpPr>
          <p:cNvPr id="43" name="Rettangolo arrotondato 42"/>
          <p:cNvSpPr/>
          <p:nvPr/>
        </p:nvSpPr>
        <p:spPr>
          <a:xfrm>
            <a:off x="905064" y="5790798"/>
            <a:ext cx="612068" cy="442674"/>
          </a:xfrm>
          <a:prstGeom prst="roundRect">
            <a:avLst/>
          </a:prstGeom>
          <a:solidFill>
            <a:srgbClr val="FFFF66"/>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cap="none" spc="0" dirty="0">
                <a:ln w="11430"/>
                <a:solidFill>
                  <a:srgbClr val="002060"/>
                </a:solidFill>
                <a:effectLst>
                  <a:outerShdw blurRad="80000" dist="40000" dir="5040000" algn="tl">
                    <a:srgbClr val="000000">
                      <a:alpha val="30000"/>
                    </a:srgbClr>
                  </a:outerShdw>
                </a:effectLst>
              </a:rPr>
              <a:t>9</a:t>
            </a:r>
          </a:p>
        </p:txBody>
      </p:sp>
      <p:sp>
        <p:nvSpPr>
          <p:cNvPr id="44" name="Rettangolo arrotondato 43"/>
          <p:cNvSpPr/>
          <p:nvPr/>
        </p:nvSpPr>
        <p:spPr>
          <a:xfrm>
            <a:off x="895113" y="3828503"/>
            <a:ext cx="612068" cy="442674"/>
          </a:xfrm>
          <a:prstGeom prst="roundRect">
            <a:avLst/>
          </a:prstGeom>
          <a:solidFill>
            <a:srgbClr val="FFFF66"/>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cap="none" spc="0" dirty="0">
                <a:ln w="11430"/>
                <a:solidFill>
                  <a:srgbClr val="002060"/>
                </a:solidFill>
                <a:effectLst>
                  <a:outerShdw blurRad="80000" dist="40000" dir="5040000" algn="tl">
                    <a:srgbClr val="000000">
                      <a:alpha val="30000"/>
                    </a:srgbClr>
                  </a:outerShdw>
                </a:effectLst>
              </a:rPr>
              <a:t>8</a:t>
            </a:r>
          </a:p>
        </p:txBody>
      </p:sp>
      <p:sp>
        <p:nvSpPr>
          <p:cNvPr id="45" name="Rettangolo arrotondato 44"/>
          <p:cNvSpPr/>
          <p:nvPr/>
        </p:nvSpPr>
        <p:spPr>
          <a:xfrm>
            <a:off x="3254181" y="4426870"/>
            <a:ext cx="612068" cy="442674"/>
          </a:xfrm>
          <a:prstGeom prst="roundRect">
            <a:avLst/>
          </a:prstGeom>
          <a:solidFill>
            <a:srgbClr val="FFFF66"/>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2000" b="1" cap="none" spc="0" dirty="0">
                <a:ln w="11430"/>
                <a:solidFill>
                  <a:srgbClr val="002060"/>
                </a:solidFill>
                <a:effectLst>
                  <a:outerShdw blurRad="80000" dist="40000" dir="5040000" algn="tl">
                    <a:srgbClr val="000000">
                      <a:alpha val="30000"/>
                    </a:srgbClr>
                  </a:outerShdw>
                </a:effectLst>
              </a:rPr>
              <a:t>7</a:t>
            </a:r>
          </a:p>
        </p:txBody>
      </p:sp>
      <p:sp>
        <p:nvSpPr>
          <p:cNvPr id="2" name="Segnaposto piè di pagina 1">
            <a:extLst>
              <a:ext uri="{FF2B5EF4-FFF2-40B4-BE49-F238E27FC236}">
                <a16:creationId xmlns:a16="http://schemas.microsoft.com/office/drawing/2014/main" id="{1D727A0A-3382-44B9-B191-5E91EBD5DEE7}"/>
              </a:ext>
            </a:extLst>
          </p:cNvPr>
          <p:cNvSpPr>
            <a:spLocks noGrp="1"/>
          </p:cNvSpPr>
          <p:nvPr>
            <p:ph type="ftr" sz="quarter" idx="11"/>
          </p:nvPr>
        </p:nvSpPr>
        <p:spPr>
          <a:xfrm>
            <a:off x="442200" y="6448251"/>
            <a:ext cx="7978833" cy="365125"/>
          </a:xfrm>
        </p:spPr>
        <p:txBody>
          <a:bodyPr/>
          <a:lstStyle/>
          <a:p>
            <a:r>
              <a:rPr lang="it-IT" dirty="0">
                <a:solidFill>
                  <a:schemeClr val="tx1"/>
                </a:solidFill>
              </a:rPr>
              <a:t>copyright 2022 © Rizzoli </a:t>
            </a:r>
            <a:r>
              <a:rPr lang="it-IT" dirty="0" err="1">
                <a:solidFill>
                  <a:schemeClr val="tx1"/>
                </a:solidFill>
              </a:rPr>
              <a:t>Education</a:t>
            </a:r>
            <a:r>
              <a:rPr lang="it-IT" dirty="0">
                <a:solidFill>
                  <a:schemeClr val="tx1"/>
                </a:solidFill>
              </a:rPr>
              <a:t> S.p.A. Milano - Tutti i diritti riservati - Anno scolastico 2021/2022  </a:t>
            </a:r>
            <a:r>
              <a:rPr lang="it-IT" dirty="0" err="1">
                <a:solidFill>
                  <a:schemeClr val="tx1"/>
                </a:solidFill>
              </a:rPr>
              <a:t>RiViSTA</a:t>
            </a:r>
            <a:r>
              <a:rPr lang="it-IT" dirty="0">
                <a:solidFill>
                  <a:schemeClr val="tx1"/>
                </a:solidFill>
              </a:rPr>
              <a:t> online</a:t>
            </a:r>
          </a:p>
        </p:txBody>
      </p:sp>
    </p:spTree>
    <p:extLst>
      <p:ext uri="{BB962C8B-B14F-4D97-AF65-F5344CB8AC3E}">
        <p14:creationId xmlns:p14="http://schemas.microsoft.com/office/powerpoint/2010/main" val="2951105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12132</TotalTime>
  <Words>3737</Words>
  <Application>Microsoft Office PowerPoint</Application>
  <PresentationFormat>Presentazione su schermo (4:3)</PresentationFormat>
  <Paragraphs>438</Paragraphs>
  <Slides>39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39</vt:i4>
      </vt:variant>
    </vt:vector>
  </HeadingPairs>
  <TitlesOfParts>
    <vt:vector size="46" baseType="lpstr">
      <vt:lpstr>Arial</vt:lpstr>
      <vt:lpstr>Arial Black</vt:lpstr>
      <vt:lpstr>Calibri</vt:lpstr>
      <vt:lpstr>Times New Roman</vt:lpstr>
      <vt:lpstr>Verdana</vt:lpstr>
      <vt:lpstr>Wingdings 2</vt:lpstr>
      <vt:lpstr>Astro</vt:lpstr>
      <vt:lpstr>lezione sul business model canvas (bmc)   A cura della professoressa Monica Masoch</vt:lpstr>
      <vt:lpstr>Presentazione standard di PowerPoint</vt:lpstr>
      <vt:lpstr>In che modo possiamo dare origine a un modello di business capace di creare valore e di sviluppare  un circolo virtuoso che consenta alla nostra impresa di perdurare?</vt:lpstr>
      <vt:lpstr>MODELLO DI BUSINESS</vt:lpstr>
      <vt:lpstr>IL BUSINESS MODEL CANVAS  proposed by Alexander Osterwalder</vt:lpstr>
      <vt:lpstr>Presentazione standard di PowerPoint</vt:lpstr>
      <vt:lpstr>Presentazione standard di PowerPoint</vt:lpstr>
      <vt:lpstr>Presentazione standard di PowerPoint</vt:lpstr>
      <vt:lpstr>Presentazione standard di PowerPoint</vt:lpstr>
      <vt:lpstr>CUSTOMER SEGMENTS/TARGET</vt:lpstr>
      <vt:lpstr>VALUE PROPOSITION</vt:lpstr>
      <vt:lpstr>VALUE PROPOSITION</vt:lpstr>
      <vt:lpstr>CHANNELS</vt:lpstr>
      <vt:lpstr>CHANNELS</vt:lpstr>
      <vt:lpstr>CHANNELS</vt:lpstr>
      <vt:lpstr>CUSTOMER  RELATIONSHIPS</vt:lpstr>
      <vt:lpstr>CUSTOMER  RELATIONSHIPS</vt:lpstr>
      <vt:lpstr>CUSTOMER  RELATIONSHIPS</vt:lpstr>
      <vt:lpstr>REVENUE STREAMS/  FLUSSI DI RICAVI</vt:lpstr>
      <vt:lpstr>REVENUE STREAMS/  FLUSSI DI RICAVI</vt:lpstr>
      <vt:lpstr>Presentazione standard di PowerPoint</vt:lpstr>
      <vt:lpstr>KEY ACTIVITIES/  ATTIVITà CHIAVE</vt:lpstr>
      <vt:lpstr>KEY ACTIVITIES/  ATTIVITà CHIAVE</vt:lpstr>
      <vt:lpstr>KEY RESOURCES/  RISORSE CHIAVE</vt:lpstr>
      <vt:lpstr>KEY RESOURCES/  RISORSE CHIAVE</vt:lpstr>
      <vt:lpstr>KEY PARTNERS/  PARTNER CHIAVE</vt:lpstr>
      <vt:lpstr>KEY PARTNERS/  PARTNER CHIAVE</vt:lpstr>
      <vt:lpstr>COST STRUCTURE/  STRUTTURA DEI COSTI</vt:lpstr>
      <vt:lpstr>COST STRUCTURE/  STRUTTURA DEI COSTI</vt:lpstr>
      <vt:lpstr>COST STRUCTURE/  STRUTTURA DEI COSTI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Administrator</dc:creator>
  <cp:lastModifiedBy>Francesca Nebuloni</cp:lastModifiedBy>
  <cp:revision>178</cp:revision>
  <dcterms:created xsi:type="dcterms:W3CDTF">2018-01-27T07:15:12Z</dcterms:created>
  <dcterms:modified xsi:type="dcterms:W3CDTF">2022-03-07T12:46:14Z</dcterms:modified>
</cp:coreProperties>
</file>